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notesMasterIdLst>
    <p:notesMasterId r:id="rId17"/>
  </p:notesMasterIdLst>
  <p:handoutMasterIdLst>
    <p:handoutMasterId r:id="rId18"/>
  </p:handoutMasterIdLst>
  <p:sldIdLst>
    <p:sldId id="305" r:id="rId2"/>
    <p:sldId id="308" r:id="rId3"/>
    <p:sldId id="322" r:id="rId4"/>
    <p:sldId id="260" r:id="rId5"/>
    <p:sldId id="323" r:id="rId6"/>
    <p:sldId id="325" r:id="rId7"/>
    <p:sldId id="326" r:id="rId8"/>
    <p:sldId id="328" r:id="rId9"/>
    <p:sldId id="329" r:id="rId10"/>
    <p:sldId id="330" r:id="rId11"/>
    <p:sldId id="332" r:id="rId12"/>
    <p:sldId id="333" r:id="rId13"/>
    <p:sldId id="335" r:id="rId14"/>
    <p:sldId id="337" r:id="rId15"/>
    <p:sldId id="336" r:id="rId16"/>
  </p:sldIdLst>
  <p:sldSz cx="12190413" cy="6858000"/>
  <p:notesSz cx="6731000" cy="9867900"/>
  <p:defaultTextStyle>
    <a:defPPr>
      <a:defRPr lang="de-DE"/>
    </a:defPPr>
    <a:lvl1pPr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40000"/>
      </a:spcAft>
      <a:buFont typeface="Wingdings" pitchFamily="2" charset="2"/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CE26A97A-68FC-471F-8043-0CBAAB0C4FC9}">
          <p14:sldIdLst>
            <p14:sldId id="305"/>
            <p14:sldId id="308"/>
            <p14:sldId id="322"/>
            <p14:sldId id="260"/>
            <p14:sldId id="323"/>
            <p14:sldId id="325"/>
            <p14:sldId id="326"/>
            <p14:sldId id="328"/>
            <p14:sldId id="329"/>
            <p14:sldId id="330"/>
            <p14:sldId id="332"/>
            <p14:sldId id="333"/>
            <p14:sldId id="335"/>
            <p14:sldId id="337"/>
            <p14:sldId id="33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793">
          <p15:clr>
            <a:srgbClr val="A4A3A4"/>
          </p15:clr>
        </p15:guide>
        <p15:guide id="2" orient="horz" pos="255">
          <p15:clr>
            <a:srgbClr val="A4A3A4"/>
          </p15:clr>
        </p15:guide>
        <p15:guide id="3" orient="horz" pos="1706">
          <p15:clr>
            <a:srgbClr val="A4A3A4"/>
          </p15:clr>
        </p15:guide>
        <p15:guide id="4" pos="7377">
          <p15:clr>
            <a:srgbClr val="A4A3A4"/>
          </p15:clr>
        </p15:guide>
        <p15:guide id="5" pos="3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86">
          <p15:clr>
            <a:srgbClr val="A4A3A4"/>
          </p15:clr>
        </p15:guide>
        <p15:guide id="2" orient="horz" pos="5830">
          <p15:clr>
            <a:srgbClr val="A4A3A4"/>
          </p15:clr>
        </p15:guide>
        <p15:guide id="3" orient="horz" pos="2201">
          <p15:clr>
            <a:srgbClr val="A4A3A4"/>
          </p15:clr>
        </p15:guide>
        <p15:guide id="4" orient="horz" pos="2065">
          <p15:clr>
            <a:srgbClr val="A4A3A4"/>
          </p15:clr>
        </p15:guide>
        <p15:guide id="5" pos="306">
          <p15:clr>
            <a:srgbClr val="A4A3A4"/>
          </p15:clr>
        </p15:guide>
        <p15:guide id="6" pos="393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3E3"/>
    <a:srgbClr val="FEEFD6"/>
    <a:srgbClr val="B1C800"/>
    <a:srgbClr val="E2001A"/>
    <a:srgbClr val="1F82C0"/>
    <a:srgbClr val="F29400"/>
    <a:srgbClr val="FFFFFF"/>
    <a:srgbClr val="A8AFAF"/>
    <a:srgbClr val="000000"/>
    <a:srgbClr val="D4E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88" autoAdjust="0"/>
    <p:restoredTop sz="93980" autoAdjust="0"/>
  </p:normalViewPr>
  <p:slideViewPr>
    <p:cSldViewPr showGuides="1">
      <p:cViewPr varScale="1">
        <p:scale>
          <a:sx n="108" d="100"/>
          <a:sy n="108" d="100"/>
        </p:scale>
        <p:origin x="656" y="168"/>
      </p:cViewPr>
      <p:guideLst>
        <p:guide orient="horz" pos="3793"/>
        <p:guide orient="horz" pos="255"/>
        <p:guide orient="horz" pos="1706"/>
        <p:guide pos="7377"/>
        <p:guide pos="3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82" d="100"/>
          <a:sy n="82" d="100"/>
        </p:scale>
        <p:origin x="-1464" y="-72"/>
      </p:cViewPr>
      <p:guideLst>
        <p:guide orient="horz" pos="386"/>
        <p:guide orient="horz" pos="5830"/>
        <p:guide orient="horz" pos="2201"/>
        <p:guide orient="horz" pos="2065"/>
        <p:guide pos="306"/>
        <p:guide pos="393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13175" y="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E56AE-624E-49E0-8ED0-94A91F974A6E}" type="datetimeFigureOut">
              <a:rPr lang="de-DE" smtClean="0"/>
              <a:t>07.12.20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37260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13175" y="937260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5AC0-20DA-4069-B102-9653FA907D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4779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85774" y="0"/>
            <a:ext cx="3599826" cy="493713"/>
          </a:xfrm>
          <a:prstGeom prst="rect">
            <a:avLst/>
          </a:prstGeom>
        </p:spPr>
        <p:txBody>
          <a:bodyPr vert="horz" lIns="0" tIns="90000" rIns="91440" bIns="45720" rtlCol="0"/>
          <a:lstStyle>
            <a:lvl1pPr algn="l">
              <a:defRPr sz="1200">
                <a:latin typeface="Frutiger LT Com 55 Roman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805700" y="0"/>
            <a:ext cx="1439525" cy="493713"/>
          </a:xfrm>
          <a:prstGeom prst="rect">
            <a:avLst/>
          </a:prstGeom>
        </p:spPr>
        <p:txBody>
          <a:bodyPr vert="horz" lIns="91440" tIns="90000" rIns="0" bIns="45720" rtlCol="0"/>
          <a:lstStyle>
            <a:lvl1pPr algn="r">
              <a:defRPr sz="1200">
                <a:latin typeface="Frutiger LT Com 55 Roman" pitchFamily="34" charset="0"/>
              </a:defRPr>
            </a:lvl1pPr>
          </a:lstStyle>
          <a:p>
            <a:fld id="{D64C5CA1-81F4-43E1-8D15-34184FE6F392}" type="datetimeFigureOut">
              <a:rPr lang="de-DE" smtClean="0"/>
              <a:pPr/>
              <a:t>07.12.20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85775" y="612775"/>
            <a:ext cx="4737101" cy="26654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85774" y="3494088"/>
            <a:ext cx="5759451" cy="5760462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485774" y="9372600"/>
            <a:ext cx="3599826" cy="493713"/>
          </a:xfrm>
          <a:prstGeom prst="rect">
            <a:avLst/>
          </a:prstGeom>
        </p:spPr>
        <p:txBody>
          <a:bodyPr vert="horz" lIns="0" tIns="45720" rIns="91440" bIns="180000" rtlCol="0" anchor="b"/>
          <a:lstStyle>
            <a:lvl1pPr algn="l">
              <a:defRPr sz="1200">
                <a:latin typeface="Frutiger LT Com 55 Roman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805699" y="9372600"/>
            <a:ext cx="1439525" cy="493713"/>
          </a:xfrm>
          <a:prstGeom prst="rect">
            <a:avLst/>
          </a:prstGeom>
        </p:spPr>
        <p:txBody>
          <a:bodyPr vert="horz" lIns="91440" tIns="45720" rIns="0" bIns="180000" rtlCol="0" anchor="b"/>
          <a:lstStyle>
            <a:lvl1pPr algn="r">
              <a:defRPr sz="1200">
                <a:latin typeface="Frutiger LT Com 55 Roman" pitchFamily="34" charset="0"/>
              </a:defRPr>
            </a:lvl1pPr>
          </a:lstStyle>
          <a:p>
            <a:fld id="{6F118F77-BF2E-4843-AA6C-ED9ACCB38B4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435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Clr>
        <a:srgbClr val="179C7D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1pPr>
    <a:lvl2pPr marL="360363" indent="-184150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2pPr>
    <a:lvl3pPr marL="536575" indent="-176213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3pPr>
    <a:lvl4pPr marL="715963" indent="-174625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4pPr>
    <a:lvl5pPr marL="896938" indent="-180975" algn="l" defTabSz="914400" rtl="0" eaLnBrk="1" latinLnBrk="0" hangingPunct="1"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7"/>
          <p:cNvSpPr>
            <a:spLocks noChangeShapeType="1"/>
          </p:cNvSpPr>
          <p:nvPr userDrawn="1"/>
        </p:nvSpPr>
        <p:spPr bwMode="auto">
          <a:xfrm flipV="1">
            <a:off x="625619" y="6165380"/>
            <a:ext cx="10942575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7839" y="476823"/>
            <a:ext cx="11233150" cy="1008140"/>
          </a:xfrm>
          <a:noFill/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77838" y="1773238"/>
            <a:ext cx="11233149" cy="64762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4" name="Rechteck 3"/>
          <p:cNvSpPr/>
          <p:nvPr userDrawn="1"/>
        </p:nvSpPr>
        <p:spPr bwMode="auto">
          <a:xfrm>
            <a:off x="9359235" y="6237390"/>
            <a:ext cx="2496022" cy="540000"/>
          </a:xfrm>
          <a:prstGeom prst="rect">
            <a:avLst/>
          </a:prstGeom>
          <a:solidFill>
            <a:schemeClr val="bg1"/>
          </a:solidFill>
          <a:ln w="0">
            <a:solidFill>
              <a:schemeClr val="bg1">
                <a:alpha val="0"/>
              </a:schemeClr>
            </a:solidFill>
            <a:round/>
            <a:headEnd type="arrow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Line 12"/>
          <p:cNvSpPr>
            <a:spLocks noChangeShapeType="1"/>
          </p:cNvSpPr>
          <p:nvPr userDrawn="1"/>
        </p:nvSpPr>
        <p:spPr bwMode="auto">
          <a:xfrm flipV="1">
            <a:off x="477838" y="404813"/>
            <a:ext cx="1123315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13" name="Line 13"/>
          <p:cNvSpPr>
            <a:spLocks noChangeShapeType="1"/>
          </p:cNvSpPr>
          <p:nvPr userDrawn="1"/>
        </p:nvSpPr>
        <p:spPr bwMode="auto">
          <a:xfrm>
            <a:off x="477839" y="2492870"/>
            <a:ext cx="1123315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16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78676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intern</a:t>
            </a:r>
          </a:p>
        </p:txBody>
      </p:sp>
      <p:sp>
        <p:nvSpPr>
          <p:cNvPr id="1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77838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14" name="Rechteck 13" descr="valid_FHG_layout_1"/>
          <p:cNvSpPr/>
          <p:nvPr userDrawn="1"/>
        </p:nvSpPr>
        <p:spPr bwMode="auto">
          <a:xfrm>
            <a:off x="6383246" y="6957490"/>
            <a:ext cx="5807167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>
                <a:solidFill>
                  <a:schemeClr val="tx2"/>
                </a:solidFill>
              </a:rPr>
              <a:t>Diesen Kasten nicht löschen (ist für die Funktion der Folie wichtig)</a:t>
            </a:r>
          </a:p>
        </p:txBody>
      </p:sp>
    </p:spTree>
    <p:extLst>
      <p:ext uri="{BB962C8B-B14F-4D97-AF65-F5344CB8AC3E}">
        <p14:creationId xmlns:p14="http://schemas.microsoft.com/office/powerpoint/2010/main" val="3873015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7"/>
          <p:cNvSpPr>
            <a:spLocks noChangeShapeType="1"/>
          </p:cNvSpPr>
          <p:nvPr userDrawn="1"/>
        </p:nvSpPr>
        <p:spPr bwMode="auto">
          <a:xfrm flipV="1">
            <a:off x="625619" y="6165380"/>
            <a:ext cx="10942575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7839" y="476823"/>
            <a:ext cx="11233150" cy="1008140"/>
          </a:xfrm>
          <a:noFill/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77838" y="1773238"/>
            <a:ext cx="11233149" cy="64762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12" name="Line 12"/>
          <p:cNvSpPr>
            <a:spLocks noChangeShapeType="1"/>
          </p:cNvSpPr>
          <p:nvPr userDrawn="1"/>
        </p:nvSpPr>
        <p:spPr bwMode="auto">
          <a:xfrm flipV="1">
            <a:off x="477838" y="404813"/>
            <a:ext cx="1123315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13" name="Line 13"/>
          <p:cNvSpPr>
            <a:spLocks noChangeShapeType="1"/>
          </p:cNvSpPr>
          <p:nvPr userDrawn="1"/>
        </p:nvSpPr>
        <p:spPr bwMode="auto">
          <a:xfrm>
            <a:off x="477839" y="2492870"/>
            <a:ext cx="1123315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16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78676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intern</a:t>
            </a:r>
          </a:p>
        </p:txBody>
      </p:sp>
      <p:sp>
        <p:nvSpPr>
          <p:cNvPr id="1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77838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0"/>
          </p:nvPr>
        </p:nvSpPr>
        <p:spPr>
          <a:xfrm>
            <a:off x="477838" y="2636890"/>
            <a:ext cx="11233149" cy="3384470"/>
          </a:xfr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5" name="Rechteck 14" descr="valid_FHG_layout_1"/>
          <p:cNvSpPr/>
          <p:nvPr userDrawn="1"/>
        </p:nvSpPr>
        <p:spPr bwMode="auto">
          <a:xfrm>
            <a:off x="6383246" y="6957490"/>
            <a:ext cx="5807167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>
                <a:solidFill>
                  <a:schemeClr val="tx2"/>
                </a:solidFill>
              </a:rPr>
              <a:t>Diesen Kasten nicht löschen (ist für die Funktion der Folie wichtig)</a:t>
            </a:r>
          </a:p>
        </p:txBody>
      </p:sp>
    </p:spTree>
    <p:extLst>
      <p:ext uri="{BB962C8B-B14F-4D97-AF65-F5344CB8AC3E}">
        <p14:creationId xmlns:p14="http://schemas.microsoft.com/office/powerpoint/2010/main" val="634522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7839" y="476823"/>
            <a:ext cx="11086956" cy="1007908"/>
          </a:xfrm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6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477838" y="1773238"/>
            <a:ext cx="11088657" cy="4248150"/>
          </a:xfrm>
        </p:spPr>
        <p:txBody>
          <a:bodyPr/>
          <a:lstStyle>
            <a:lvl1pPr marL="360000" indent="-360000">
              <a:buFont typeface="Wingdings" pitchFamily="2" charset="2"/>
              <a:buChar char="n"/>
              <a:defRPr/>
            </a:lvl1pPr>
            <a:lvl2pPr marL="720000" indent="-360000">
              <a:buFont typeface="Wingdings" pitchFamily="2" charset="2"/>
              <a:buChar char="n"/>
              <a:defRPr/>
            </a:lvl2pPr>
            <a:lvl3pPr marL="1080000">
              <a:defRPr/>
            </a:lvl3pPr>
            <a:lvl4pPr marL="1440000">
              <a:defRPr/>
            </a:lvl4pPr>
            <a:lvl5pPr marL="1800000" indent="-360000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Line 12"/>
          <p:cNvSpPr>
            <a:spLocks noChangeShapeType="1"/>
          </p:cNvSpPr>
          <p:nvPr userDrawn="1"/>
        </p:nvSpPr>
        <p:spPr bwMode="auto">
          <a:xfrm flipV="1">
            <a:off x="477838" y="404813"/>
            <a:ext cx="1123315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9" name="Line 13"/>
          <p:cNvSpPr>
            <a:spLocks noChangeShapeType="1"/>
          </p:cNvSpPr>
          <p:nvPr userDrawn="1"/>
        </p:nvSpPr>
        <p:spPr bwMode="auto">
          <a:xfrm>
            <a:off x="477839" y="1558800"/>
            <a:ext cx="1123315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11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2278676" y="6349881"/>
            <a:ext cx="3240000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lang="de-DE" sz="1000" b="1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dirty="0"/>
              <a:t>intern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77838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10" name="Rechteck 9" descr="valid_FHG_layout_1"/>
          <p:cNvSpPr/>
          <p:nvPr userDrawn="1"/>
        </p:nvSpPr>
        <p:spPr bwMode="auto">
          <a:xfrm>
            <a:off x="6383246" y="6957490"/>
            <a:ext cx="5807167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>
                <a:solidFill>
                  <a:schemeClr val="tx2"/>
                </a:solidFill>
              </a:rPr>
              <a:t>Diesen Kasten nicht löschen (ist für die Funktion der Folie wichtig)</a:t>
            </a:r>
          </a:p>
        </p:txBody>
      </p:sp>
    </p:spTree>
    <p:extLst>
      <p:ext uri="{BB962C8B-B14F-4D97-AF65-F5344CB8AC3E}">
        <p14:creationId xmlns:p14="http://schemas.microsoft.com/office/powerpoint/2010/main" val="3496663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 wrap="square">
            <a:spAutoFit/>
          </a:bodyPr>
          <a:lstStyle>
            <a:lvl1pPr marL="0" indent="0" defTabSz="504000">
              <a:defRPr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7838" y="1773238"/>
            <a:ext cx="11233149" cy="424815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77838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  <p:sp>
        <p:nvSpPr>
          <p:cNvPr id="9" name="Rechteck 8" descr="valid_FHG_layout_1"/>
          <p:cNvSpPr/>
          <p:nvPr userDrawn="1"/>
        </p:nvSpPr>
        <p:spPr bwMode="auto">
          <a:xfrm>
            <a:off x="6383246" y="6957490"/>
            <a:ext cx="5807167" cy="396055"/>
          </a:xfrm>
          <a:prstGeom prst="rect">
            <a:avLst/>
          </a:prstGeom>
          <a:noFill/>
          <a:ln w="9525">
            <a:solidFill>
              <a:schemeClr val="tx2"/>
            </a:solidFill>
            <a:round/>
            <a:headEnd type="arrow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r>
              <a:rPr lang="de-DE" sz="900" dirty="0">
                <a:solidFill>
                  <a:schemeClr val="tx2"/>
                </a:solidFill>
              </a:rPr>
              <a:t>Diesen Kasten nicht löschen (ist für die Funktion der Folie wichtig)</a:t>
            </a:r>
          </a:p>
        </p:txBody>
      </p:sp>
    </p:spTree>
    <p:extLst>
      <p:ext uri="{BB962C8B-B14F-4D97-AF65-F5344CB8AC3E}">
        <p14:creationId xmlns:p14="http://schemas.microsoft.com/office/powerpoint/2010/main" val="2541841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7838" y="334800"/>
            <a:ext cx="11245849" cy="12255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de-DE" dirty="0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7839" y="1774800"/>
            <a:ext cx="11233150" cy="42481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32" name="Text Box 8"/>
          <p:cNvSpPr txBox="1">
            <a:spLocks noChangeArrowheads="1"/>
          </p:cNvSpPr>
          <p:nvPr/>
        </p:nvSpPr>
        <p:spPr bwMode="auto">
          <a:xfrm>
            <a:off x="477838" y="6349881"/>
            <a:ext cx="180000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endParaRPr lang="de-DE" sz="800" dirty="0">
              <a:solidFill>
                <a:schemeClr val="bg2"/>
              </a:solidFill>
            </a:endParaRPr>
          </a:p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 sz="800" dirty="0">
                <a:solidFill>
                  <a:schemeClr val="bg2"/>
                </a:solidFill>
              </a:rPr>
              <a:t>© Fraunhofer IDMT</a:t>
            </a:r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 flipV="1">
            <a:off x="477838" y="6165380"/>
            <a:ext cx="11233150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 dirty="0"/>
          </a:p>
        </p:txBody>
      </p:sp>
      <p:grpSp>
        <p:nvGrpSpPr>
          <p:cNvPr id="18" name="Gruppieren 17"/>
          <p:cNvGrpSpPr/>
          <p:nvPr userDrawn="1"/>
        </p:nvGrpSpPr>
        <p:grpSpPr>
          <a:xfrm>
            <a:off x="0" y="6993540"/>
            <a:ext cx="5832150" cy="324000"/>
            <a:chOff x="0" y="7101510"/>
            <a:chExt cx="5832150" cy="324000"/>
          </a:xfrm>
        </p:grpSpPr>
        <p:sp>
          <p:nvSpPr>
            <p:cNvPr id="19" name="Rechteck 18"/>
            <p:cNvSpPr/>
            <p:nvPr userDrawn="1"/>
          </p:nvSpPr>
          <p:spPr>
            <a:xfrm>
              <a:off x="0" y="7101510"/>
              <a:ext cx="180000" cy="324000"/>
            </a:xfrm>
            <a:prstGeom prst="rect">
              <a:avLst/>
            </a:prstGeom>
            <a:solidFill>
              <a:schemeClr val="tx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23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156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125</a:t>
              </a:r>
            </a:p>
          </p:txBody>
        </p:sp>
        <p:sp>
          <p:nvSpPr>
            <p:cNvPr id="20" name="Rechteck 19"/>
            <p:cNvSpPr/>
            <p:nvPr userDrawn="1"/>
          </p:nvSpPr>
          <p:spPr>
            <a:xfrm>
              <a:off x="942025" y="7101510"/>
              <a:ext cx="180000" cy="324000"/>
            </a:xfrm>
            <a:prstGeom prst="rect">
              <a:avLst/>
            </a:prstGeom>
            <a:solidFill>
              <a:srgbClr val="F294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242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148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0</a:t>
              </a:r>
            </a:p>
          </p:txBody>
        </p:sp>
        <p:sp>
          <p:nvSpPr>
            <p:cNvPr id="21" name="Rechteck 20"/>
            <p:cNvSpPr/>
            <p:nvPr userDrawn="1"/>
          </p:nvSpPr>
          <p:spPr>
            <a:xfrm>
              <a:off x="1884050" y="7101510"/>
              <a:ext cx="180000" cy="324000"/>
            </a:xfrm>
            <a:prstGeom prst="rect">
              <a:avLst/>
            </a:prstGeom>
            <a:solidFill>
              <a:srgbClr val="1F82C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31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130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192</a:t>
              </a:r>
            </a:p>
          </p:txBody>
        </p:sp>
        <p:sp>
          <p:nvSpPr>
            <p:cNvPr id="22" name="Rechteck 21"/>
            <p:cNvSpPr/>
            <p:nvPr userDrawn="1"/>
          </p:nvSpPr>
          <p:spPr>
            <a:xfrm>
              <a:off x="2826075" y="7101510"/>
              <a:ext cx="180000" cy="324000"/>
            </a:xfrm>
            <a:prstGeom prst="rect">
              <a:avLst/>
            </a:prstGeom>
            <a:solidFill>
              <a:srgbClr val="E2001A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226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0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26</a:t>
              </a:r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3768100" y="7101510"/>
              <a:ext cx="180000" cy="324000"/>
            </a:xfrm>
            <a:prstGeom prst="rect">
              <a:avLst/>
            </a:prstGeom>
            <a:solidFill>
              <a:srgbClr val="B1C8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177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200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0</a:t>
              </a:r>
            </a:p>
          </p:txBody>
        </p:sp>
        <p:sp>
          <p:nvSpPr>
            <p:cNvPr id="24" name="Rechteck 23"/>
            <p:cNvSpPr/>
            <p:nvPr userDrawn="1"/>
          </p:nvSpPr>
          <p:spPr>
            <a:xfrm>
              <a:off x="4710125" y="7101510"/>
              <a:ext cx="180000" cy="324000"/>
            </a:xfrm>
            <a:prstGeom prst="rect">
              <a:avLst/>
            </a:prstGeom>
            <a:solidFill>
              <a:srgbClr val="FEEFD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254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239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214</a:t>
              </a:r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5652150" y="7101510"/>
              <a:ext cx="180000" cy="324000"/>
            </a:xfrm>
            <a:prstGeom prst="rect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24000" tIns="36000" rIns="0" bIns="0" rtlCol="0" anchor="ctr" anchorCtr="0"/>
            <a:lstStyle/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R 225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G 227</a:t>
              </a:r>
            </a:p>
            <a:p>
              <a:pPr algn="l">
                <a:lnSpc>
                  <a:spcPts val="600"/>
                </a:lnSpc>
              </a:pPr>
              <a:r>
                <a:rPr lang="de-DE" sz="900" dirty="0">
                  <a:solidFill>
                    <a:schemeClr val="tx1"/>
                  </a:solidFill>
                </a:rPr>
                <a:t>B 227</a:t>
              </a:r>
            </a:p>
          </p:txBody>
        </p:sp>
      </p:grpSp>
      <p:pic>
        <p:nvPicPr>
          <p:cNvPr id="2051" name="Picture 3" descr="idmt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8289" y="6321031"/>
            <a:ext cx="1282700" cy="34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477838" y="6349881"/>
            <a:ext cx="1800000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algn="l">
              <a:defRPr lang="de-DE" sz="800" smtClean="0">
                <a:solidFill>
                  <a:schemeClr val="bg2"/>
                </a:solidFill>
              </a:defRPr>
            </a:lvl1pPr>
          </a:lstStyle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7120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0" r:id="rId2"/>
    <p:sldLayoutId id="2147483679" r:id="rId3"/>
    <p:sldLayoutId id="2147483674" r:id="rId4"/>
  </p:sldLayoutIdLst>
  <p:hf hdr="0" dt="0"/>
  <p:txStyles>
    <p:titleStyle>
      <a:lvl1pPr marL="0" indent="0" algn="l" defTabSz="5040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9pPr>
    </p:titleStyle>
    <p:bodyStyle>
      <a:lvl1pPr marL="36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tx2"/>
        </a:buClr>
        <a:buFont typeface="Wingdings" pitchFamily="2" charset="2"/>
        <a:buChar char="n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2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2pPr>
      <a:lvl3pPr marL="108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3pPr>
      <a:lvl4pPr marL="144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4pPr>
      <a:lvl5pPr marL="1800000" indent="-360000" algn="l" defTabSz="360000" rtl="0" eaLnBrk="1" fontAlgn="base" hangingPunct="1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5pPr>
      <a:lvl6pPr marL="18875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6pPr>
      <a:lvl7pPr marL="23447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7pPr>
      <a:lvl8pPr marL="28019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8pPr>
      <a:lvl9pPr marL="32591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jpeg"/><Relationship Id="rId3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2" Type="http://schemas.openxmlformats.org/officeDocument/2006/relationships/hyperlink" Target="L4_new_york.wav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hyperlink" Target="L2_env_sounds.wav" TargetMode="External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7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Machine</a:t>
            </a:r>
            <a:r>
              <a:rPr lang="de-DE" dirty="0"/>
              <a:t> Listening – KI-basiertes Hören</a:t>
            </a:r>
          </a:p>
        </p:txBody>
      </p:sp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Jakob Abeßer</a:t>
            </a:r>
          </a:p>
          <a:p>
            <a:r>
              <a:rPr lang="de-DE" dirty="0"/>
              <a:t>Fraunhofer IDMT</a:t>
            </a:r>
          </a:p>
          <a:p>
            <a:endParaRPr lang="de-DE" dirty="0"/>
          </a:p>
        </p:txBody>
      </p:sp>
      <p:sp>
        <p:nvSpPr>
          <p:cNvPr id="10" name="Rechteck 9"/>
          <p:cNvSpPr/>
          <p:nvPr/>
        </p:nvSpPr>
        <p:spPr bwMode="auto">
          <a:xfrm>
            <a:off x="-566432" y="5733256"/>
            <a:ext cx="5365494" cy="288040"/>
          </a:xfrm>
          <a:prstGeom prst="rect">
            <a:avLst/>
          </a:prstGeom>
          <a:noFill/>
          <a:ln w="9525">
            <a:noFill/>
            <a:round/>
            <a:headEnd type="arrow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r>
              <a:rPr lang="de-DE" sz="1600" dirty="0">
                <a:latin typeface="Frutiger LT Com 55 Roman"/>
              </a:rPr>
              <a:t>2. Thüringer KI-Forum, 07.12.2020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offen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</a:t>
            </a:fld>
            <a:endParaRPr lang="de-DE" dirty="0"/>
          </a:p>
        </p:txBody>
      </p:sp>
      <p:pic>
        <p:nvPicPr>
          <p:cNvPr id="7" name="Bildplatzhalter 3">
            <a:extLst>
              <a:ext uri="{FF2B5EF4-FFF2-40B4-BE49-F238E27FC236}">
                <a16:creationId xmlns:a16="http://schemas.microsoft.com/office/drawing/2014/main" xmlns="" id="{3F5B6272-754E-4457-BB06-DE5AC4EF81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10" b="17810"/>
          <a:stretch>
            <a:fillRect/>
          </a:stretch>
        </p:blipFill>
        <p:spPr>
          <a:xfrm>
            <a:off x="2396060" y="2638753"/>
            <a:ext cx="9314754" cy="280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403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KI-basierte Klangerkennung</a:t>
            </a:r>
            <a:br>
              <a:rPr lang="de-DE" dirty="0"/>
            </a:br>
            <a:r>
              <a:rPr lang="de-DE" dirty="0"/>
              <a:t>Pipeline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Annotation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Granularität</a:t>
            </a:r>
          </a:p>
          <a:p>
            <a:pPr lvl="2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Globale Annotation („</a:t>
            </a:r>
            <a:r>
              <a:rPr lang="de-DE" altLang="de-DE" dirty="0" err="1"/>
              <a:t>weak</a:t>
            </a:r>
            <a:r>
              <a:rPr lang="de-DE" altLang="de-DE" dirty="0"/>
              <a:t>“ </a:t>
            </a:r>
            <a:r>
              <a:rPr lang="de-DE" altLang="de-DE" dirty="0" err="1"/>
              <a:t>labels</a:t>
            </a:r>
            <a:r>
              <a:rPr lang="de-DE" altLang="de-DE" dirty="0"/>
              <a:t>)</a:t>
            </a:r>
            <a:r>
              <a:rPr lang="en-US" altLang="en-US" dirty="0">
                <a:latin typeface="Frutiger LT Com 55 Roman (Textk"/>
              </a:rPr>
              <a:t> → </a:t>
            </a:r>
            <a:r>
              <a:rPr lang="en-US" altLang="en-US" dirty="0" err="1">
                <a:latin typeface="Frutiger LT Com 55 Roman (Textk"/>
              </a:rPr>
              <a:t>günstig</a:t>
            </a:r>
            <a:endParaRPr lang="de-DE" altLang="de-DE" dirty="0"/>
          </a:p>
          <a:p>
            <a:pPr lvl="2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Segmentannotation („strong“ </a:t>
            </a:r>
            <a:r>
              <a:rPr lang="de-DE" altLang="de-DE" dirty="0" err="1"/>
              <a:t>labels</a:t>
            </a:r>
            <a:r>
              <a:rPr lang="de-DE" altLang="de-DE" dirty="0"/>
              <a:t>)</a:t>
            </a:r>
            <a:r>
              <a:rPr lang="en-US" altLang="en-US" dirty="0">
                <a:latin typeface="Frutiger LT Com 55 Roman (Textk"/>
              </a:rPr>
              <a:t> → </a:t>
            </a:r>
            <a:r>
              <a:rPr lang="en-US" altLang="en-US" dirty="0" err="1">
                <a:latin typeface="Frutiger LT Com 55 Roman (Textk"/>
              </a:rPr>
              <a:t>teuer</a:t>
            </a:r>
            <a:endParaRPr lang="en-US" altLang="en-US" dirty="0">
              <a:latin typeface="Frutiger LT Com 55 Roman (Textk"/>
            </a:endParaRP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endParaRPr lang="de-DE" alt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10</a:t>
            </a:fld>
            <a:endParaRPr lang="de-DE" dirty="0"/>
          </a:p>
        </p:txBody>
      </p:sp>
      <p:pic>
        <p:nvPicPr>
          <p:cNvPr id="6" name="Grafik 4">
            <a:extLst>
              <a:ext uri="{FF2B5EF4-FFF2-40B4-BE49-F238E27FC236}">
                <a16:creationId xmlns:a16="http://schemas.microsoft.com/office/drawing/2014/main" xmlns="" id="{D57C0B1D-BDE2-4CBC-9474-CB2F3EC55E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038" y="3429000"/>
            <a:ext cx="7235331" cy="2667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2C733A28-251C-4EE2-99D1-564EEE8408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6248400"/>
            <a:ext cx="5961062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altLang="de-DE" sz="1100" dirty="0">
                <a:solidFill>
                  <a:schemeClr val="bg1">
                    <a:lumMod val="65000"/>
                  </a:schemeClr>
                </a:solidFill>
              </a:rPr>
              <a:t>Virtanen et al., Computational Analysis </a:t>
            </a:r>
            <a:r>
              <a:rPr lang="de-DE" altLang="de-DE" sz="1100" dirty="0" err="1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lang="de-DE" altLang="de-DE" sz="1100" dirty="0">
                <a:solidFill>
                  <a:schemeClr val="bg1">
                    <a:lumMod val="65000"/>
                  </a:schemeClr>
                </a:solidFill>
              </a:rPr>
              <a:t> Sound Scenes and Events, p. 154, Fig. 6.2</a:t>
            </a:r>
          </a:p>
        </p:txBody>
      </p:sp>
    </p:spTree>
    <p:extLst>
      <p:ext uri="{BB962C8B-B14F-4D97-AF65-F5344CB8AC3E}">
        <p14:creationId xmlns:p14="http://schemas.microsoft.com/office/powerpoint/2010/main" val="959799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KI-basierte Klangerkennung</a:t>
            </a:r>
            <a:br>
              <a:rPr lang="de-DE" dirty="0"/>
            </a:br>
            <a:r>
              <a:rPr lang="de-DE" dirty="0"/>
              <a:t>Pipeline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KI-Modellbildung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 err="1"/>
              <a:t>Convolutional</a:t>
            </a:r>
            <a:r>
              <a:rPr lang="de-DE" altLang="de-DE" dirty="0"/>
              <a:t> </a:t>
            </a:r>
            <a:r>
              <a:rPr lang="de-DE" altLang="de-DE" dirty="0" err="1"/>
              <a:t>Neural</a:t>
            </a:r>
            <a:r>
              <a:rPr lang="de-DE" altLang="de-DE" dirty="0"/>
              <a:t> Networks (CNN) / </a:t>
            </a:r>
            <a:r>
              <a:rPr lang="de-DE" altLang="de-DE" dirty="0" err="1"/>
              <a:t>Convolutional</a:t>
            </a:r>
            <a:r>
              <a:rPr lang="de-DE" altLang="de-DE" dirty="0"/>
              <a:t> </a:t>
            </a:r>
            <a:r>
              <a:rPr lang="de-DE" altLang="de-DE" dirty="0" err="1"/>
              <a:t>Recurrent</a:t>
            </a:r>
            <a:r>
              <a:rPr lang="de-DE" altLang="de-DE" dirty="0"/>
              <a:t> </a:t>
            </a:r>
            <a:r>
              <a:rPr lang="de-DE" altLang="de-DE" dirty="0" err="1"/>
              <a:t>Neural</a:t>
            </a:r>
            <a:r>
              <a:rPr lang="de-DE" altLang="de-DE" dirty="0"/>
              <a:t> Networks (CRNN)</a:t>
            </a:r>
          </a:p>
          <a:p>
            <a:pPr lvl="2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en-US" dirty="0">
                <a:latin typeface="Frutiger LT Com 55 Roman (Textk"/>
              </a:rPr>
              <a:t>Front-End</a:t>
            </a:r>
          </a:p>
          <a:p>
            <a:pPr lvl="3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en-US" dirty="0">
                <a:latin typeface="Frutiger LT Com 55 Roman (Textk"/>
              </a:rPr>
              <a:t>Lernen von Merkmalen</a:t>
            </a:r>
          </a:p>
          <a:p>
            <a:pPr lvl="2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en-US" dirty="0">
                <a:latin typeface="Frutiger LT Com 55 Roman (Textk"/>
              </a:rPr>
              <a:t>Back-End</a:t>
            </a:r>
          </a:p>
          <a:p>
            <a:pPr lvl="3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en-US" dirty="0">
                <a:latin typeface="Frutiger LT Com 55 Roman (Textk"/>
              </a:rPr>
              <a:t>Zeitliche Modellierung &amp; Klassifikation von Geräuschen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endParaRPr lang="de-DE" alt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11</a:t>
            </a:fld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2C733A28-251C-4EE2-99D1-564EEE8408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6248400"/>
            <a:ext cx="5961062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altLang="de-DE" sz="1100" dirty="0">
                <a:solidFill>
                  <a:schemeClr val="bg1">
                    <a:lumMod val="65000"/>
                  </a:schemeClr>
                </a:solidFill>
              </a:rPr>
              <a:t>Virtanen et al., Computational Analysis </a:t>
            </a:r>
            <a:r>
              <a:rPr lang="de-DE" altLang="de-DE" sz="1100" dirty="0" err="1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lang="de-DE" altLang="de-DE" sz="1100" dirty="0">
                <a:solidFill>
                  <a:schemeClr val="bg1">
                    <a:lumMod val="65000"/>
                  </a:schemeClr>
                </a:solidFill>
              </a:rPr>
              <a:t> Sound Scenes and Events, p. 154, Fig. 6.2</a:t>
            </a:r>
          </a:p>
        </p:txBody>
      </p:sp>
      <p:grpSp>
        <p:nvGrpSpPr>
          <p:cNvPr id="13" name="Gruppieren 33">
            <a:extLst>
              <a:ext uri="{FF2B5EF4-FFF2-40B4-BE49-F238E27FC236}">
                <a16:creationId xmlns:a16="http://schemas.microsoft.com/office/drawing/2014/main" xmlns="" id="{07A707E3-4D4A-4F13-970A-A6F4962BA6D0}"/>
              </a:ext>
            </a:extLst>
          </p:cNvPr>
          <p:cNvGrpSpPr>
            <a:grpSpLocks/>
          </p:cNvGrpSpPr>
          <p:nvPr/>
        </p:nvGrpSpPr>
        <p:grpSpPr bwMode="auto">
          <a:xfrm>
            <a:off x="838622" y="4223555"/>
            <a:ext cx="8584648" cy="1640427"/>
            <a:chOff x="838201" y="2446349"/>
            <a:chExt cx="7160925" cy="1368478"/>
          </a:xfrm>
        </p:grpSpPr>
        <p:sp>
          <p:nvSpPr>
            <p:cNvPr id="14" name="Rechteck 1">
              <a:extLst>
                <a:ext uri="{FF2B5EF4-FFF2-40B4-BE49-F238E27FC236}">
                  <a16:creationId xmlns:a16="http://schemas.microsoft.com/office/drawing/2014/main" xmlns="" id="{92FFFDD1-414F-4302-80A2-C6DB81C0CB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2013" y="2566896"/>
              <a:ext cx="1489025" cy="409731"/>
            </a:xfrm>
            <a:prstGeom prst="rect">
              <a:avLst/>
            </a:prstGeom>
            <a:solidFill>
              <a:schemeClr val="bg1"/>
            </a:solidFill>
            <a:ln w="12700" algn="ctr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pPr algn="ctr"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de-DE" sz="1100" dirty="0">
                  <a:solidFill>
                    <a:schemeClr val="tx2"/>
                  </a:solidFill>
                </a:rPr>
                <a:t>Conv. Layer + Activation Function</a:t>
              </a:r>
            </a:p>
          </p:txBody>
        </p:sp>
        <p:sp>
          <p:nvSpPr>
            <p:cNvPr id="15" name="Rechteck 4">
              <a:extLst>
                <a:ext uri="{FF2B5EF4-FFF2-40B4-BE49-F238E27FC236}">
                  <a16:creationId xmlns:a16="http://schemas.microsoft.com/office/drawing/2014/main" xmlns="" id="{22525CB1-B861-4A3D-ACBA-D58655F286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723" y="2568315"/>
              <a:ext cx="685800" cy="408312"/>
            </a:xfrm>
            <a:prstGeom prst="rect">
              <a:avLst/>
            </a:prstGeom>
            <a:solidFill>
              <a:schemeClr val="bg1"/>
            </a:solidFill>
            <a:ln w="12700" algn="ctr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pPr algn="ctr"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de-DE" altLang="de-DE" sz="1100">
                  <a:solidFill>
                    <a:schemeClr val="tx2"/>
                  </a:solidFill>
                </a:rPr>
                <a:t>Pooling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xmlns="" id="{09021A89-B087-49BE-BFFF-94D5F2167515}"/>
                </a:ext>
              </a:extLst>
            </p:cNvPr>
            <p:cNvSpPr/>
            <p:nvPr/>
          </p:nvSpPr>
          <p:spPr bwMode="auto">
            <a:xfrm>
              <a:off x="2514534" y="2446349"/>
              <a:ext cx="2538311" cy="958887"/>
            </a:xfrm>
            <a:prstGeom prst="rect">
              <a:avLst/>
            </a:prstGeom>
            <a:noFill/>
            <a:ln w="1905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de-DE">
                <a:solidFill>
                  <a:schemeClr val="tx2"/>
                </a:solidFill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xmlns="" id="{334F729E-ECB4-49C9-BC2A-28CBB0211982}"/>
                </a:ext>
              </a:extLst>
            </p:cNvPr>
            <p:cNvSpPr/>
            <p:nvPr/>
          </p:nvSpPr>
          <p:spPr bwMode="auto">
            <a:xfrm>
              <a:off x="2514534" y="3579868"/>
              <a:ext cx="2538311" cy="234959"/>
            </a:xfrm>
            <a:prstGeom prst="rect">
              <a:avLst/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r>
                <a:rPr lang="de-DE" sz="1100" dirty="0">
                  <a:solidFill>
                    <a:schemeClr val="tx2"/>
                  </a:solidFill>
                </a:rPr>
                <a:t>Front-End</a:t>
              </a:r>
            </a:p>
          </p:txBody>
        </p:sp>
        <p:sp>
          <p:nvSpPr>
            <p:cNvPr id="18" name="Geschweifte Klammer rechts 3">
              <a:extLst>
                <a:ext uri="{FF2B5EF4-FFF2-40B4-BE49-F238E27FC236}">
                  <a16:creationId xmlns:a16="http://schemas.microsoft.com/office/drawing/2014/main" xmlns="" id="{7AC69AB1-2741-4D9C-9EDF-78C77B2DF14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697166" y="1979697"/>
              <a:ext cx="174632" cy="2273209"/>
            </a:xfrm>
            <a:prstGeom prst="rightBrace">
              <a:avLst>
                <a:gd name="adj1" fmla="val 8317"/>
                <a:gd name="adj2" fmla="val 48537"/>
              </a:avLst>
            </a:prstGeom>
            <a:noFill/>
            <a:ln w="12700" algn="ctr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de-DE" altLang="de-DE">
                <a:solidFill>
                  <a:schemeClr val="tx2"/>
                </a:solidFill>
              </a:endParaRPr>
            </a:p>
          </p:txBody>
        </p:sp>
        <p:sp>
          <p:nvSpPr>
            <p:cNvPr id="19" name="Textfeld 5">
              <a:extLst>
                <a:ext uri="{FF2B5EF4-FFF2-40B4-BE49-F238E27FC236}">
                  <a16:creationId xmlns:a16="http://schemas.microsoft.com/office/drawing/2014/main" xmlns="" id="{9778FC8A-B88B-4145-81BF-E439A1E0DBC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6206" y="3151226"/>
              <a:ext cx="703234" cy="3079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de-DE" altLang="de-DE" sz="1400">
                  <a:solidFill>
                    <a:schemeClr val="tx2"/>
                  </a:solidFill>
                </a:rPr>
                <a:t>3-5 x</a:t>
              </a: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xmlns="" id="{48DDE926-5226-4A3E-8D51-E3C2C90C017A}"/>
                </a:ext>
              </a:extLst>
            </p:cNvPr>
            <p:cNvSpPr/>
            <p:nvPr/>
          </p:nvSpPr>
          <p:spPr bwMode="auto">
            <a:xfrm>
              <a:off x="5460815" y="2446349"/>
              <a:ext cx="2538311" cy="958887"/>
            </a:xfrm>
            <a:prstGeom prst="rect">
              <a:avLst/>
            </a:prstGeom>
            <a:noFill/>
            <a:ln w="1905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de-DE">
                <a:solidFill>
                  <a:schemeClr val="tx2"/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xmlns="" id="{6BCC78EF-EC10-4360-B227-9808E3C7C2BA}"/>
                </a:ext>
              </a:extLst>
            </p:cNvPr>
            <p:cNvSpPr/>
            <p:nvPr/>
          </p:nvSpPr>
          <p:spPr bwMode="auto">
            <a:xfrm>
              <a:off x="5460815" y="3579868"/>
              <a:ext cx="2538311" cy="234959"/>
            </a:xfrm>
            <a:prstGeom prst="rect">
              <a:avLst/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r>
                <a:rPr lang="de-DE" sz="1100" dirty="0">
                  <a:solidFill>
                    <a:schemeClr val="tx2"/>
                  </a:solidFill>
                </a:rPr>
                <a:t>Back-End</a:t>
              </a: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xmlns="" id="{D992EB82-8358-456B-9D8E-A2E903232F3F}"/>
                </a:ext>
              </a:extLst>
            </p:cNvPr>
            <p:cNvSpPr/>
            <p:nvPr/>
          </p:nvSpPr>
          <p:spPr bwMode="auto">
            <a:xfrm>
              <a:off x="838201" y="3579868"/>
              <a:ext cx="1269949" cy="234959"/>
            </a:xfrm>
            <a:prstGeom prst="rect">
              <a:avLst/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r>
                <a:rPr lang="de-DE" sz="1100" dirty="0">
                  <a:solidFill>
                    <a:schemeClr val="tx2"/>
                  </a:solidFill>
                </a:rPr>
                <a:t>Input (1D / 2D)</a:t>
              </a:r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xmlns="" id="{244C59D7-0B80-42A0-BF58-C7D2B1E10DC2}"/>
                </a:ext>
              </a:extLst>
            </p:cNvPr>
            <p:cNvSpPr/>
            <p:nvPr/>
          </p:nvSpPr>
          <p:spPr bwMode="auto">
            <a:xfrm>
              <a:off x="838201" y="2446349"/>
              <a:ext cx="1266774" cy="958887"/>
            </a:xfrm>
            <a:prstGeom prst="rect">
              <a:avLst/>
            </a:prstGeom>
            <a:noFill/>
            <a:ln w="1905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de-DE" dirty="0">
                <a:solidFill>
                  <a:schemeClr val="tx2"/>
                </a:solidFill>
              </a:endParaRPr>
            </a:p>
          </p:txBody>
        </p:sp>
        <p:sp>
          <p:nvSpPr>
            <p:cNvPr id="25" name="Rechteck 16">
              <a:extLst>
                <a:ext uri="{FF2B5EF4-FFF2-40B4-BE49-F238E27FC236}">
                  <a16:creationId xmlns:a16="http://schemas.microsoft.com/office/drawing/2014/main" xmlns="" id="{3C58B394-62AC-4846-A1F8-074A3D7F21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58990" y="2568863"/>
              <a:ext cx="1527610" cy="407764"/>
            </a:xfrm>
            <a:prstGeom prst="rect">
              <a:avLst/>
            </a:prstGeom>
            <a:solidFill>
              <a:schemeClr val="bg1"/>
            </a:solidFill>
            <a:ln w="12700" algn="ctr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pPr algn="ctr"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en-US" altLang="de-DE" sz="1100" dirty="0">
                  <a:solidFill>
                    <a:schemeClr val="tx2"/>
                  </a:solidFill>
                </a:rPr>
                <a:t>Dense Layer + Activation Function</a:t>
              </a:r>
            </a:p>
          </p:txBody>
        </p:sp>
        <p:sp>
          <p:nvSpPr>
            <p:cNvPr id="26" name="Rechteck 17">
              <a:extLst>
                <a:ext uri="{FF2B5EF4-FFF2-40B4-BE49-F238E27FC236}">
                  <a16:creationId xmlns:a16="http://schemas.microsoft.com/office/drawing/2014/main" xmlns="" id="{69D4A894-314D-48C8-BB27-7C793BF7F1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85424" y="2566896"/>
              <a:ext cx="737821" cy="409731"/>
            </a:xfrm>
            <a:prstGeom prst="rect">
              <a:avLst/>
            </a:prstGeom>
            <a:solidFill>
              <a:schemeClr val="bg1"/>
            </a:solidFill>
            <a:ln w="12700" algn="ctr">
              <a:solidFill>
                <a:schemeClr val="tx2"/>
              </a:solidFill>
              <a:round/>
              <a:headEnd/>
              <a:tailEnd/>
            </a:ln>
          </p:spPr>
          <p:txBody>
            <a:bodyPr/>
            <a:lstStyle/>
            <a:p>
              <a:pPr algn="ctr"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r>
                <a:rPr lang="de-DE" altLang="de-DE" sz="1100" dirty="0">
                  <a:solidFill>
                    <a:schemeClr val="tx2"/>
                  </a:solidFill>
                </a:rPr>
                <a:t>Sigmoid</a:t>
              </a:r>
            </a:p>
          </p:txBody>
        </p:sp>
        <p:sp>
          <p:nvSpPr>
            <p:cNvPr id="27" name="Geschweifte Klammer rechts 18">
              <a:extLst>
                <a:ext uri="{FF2B5EF4-FFF2-40B4-BE49-F238E27FC236}">
                  <a16:creationId xmlns:a16="http://schemas.microsoft.com/office/drawing/2014/main" xmlns="" id="{9F2BD51B-B73A-46F2-8EAF-3A21563C62B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242621" y="2350362"/>
              <a:ext cx="160344" cy="1527114"/>
            </a:xfrm>
            <a:prstGeom prst="rightBrace">
              <a:avLst>
                <a:gd name="adj1" fmla="val 8333"/>
                <a:gd name="adj2" fmla="val 48537"/>
              </a:avLst>
            </a:prstGeom>
            <a:noFill/>
            <a:ln w="12700" algn="ctr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1" hangingPunct="1"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</a:pPr>
              <a:endParaRPr lang="de-DE" altLang="de-DE">
                <a:solidFill>
                  <a:schemeClr val="tx2"/>
                </a:solidFill>
              </a:endParaRPr>
            </a:p>
          </p:txBody>
        </p:sp>
        <p:sp>
          <p:nvSpPr>
            <p:cNvPr id="28" name="Textfeld 19">
              <a:extLst>
                <a:ext uri="{FF2B5EF4-FFF2-40B4-BE49-F238E27FC236}">
                  <a16:creationId xmlns:a16="http://schemas.microsoft.com/office/drawing/2014/main" xmlns="" id="{701B13A8-89D2-4ECF-8668-76921BD46F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5790" y="3135351"/>
              <a:ext cx="636562" cy="3079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de-DE" altLang="de-DE" sz="1400">
                  <a:solidFill>
                    <a:schemeClr val="tx2"/>
                  </a:solidFill>
                </a:rPr>
                <a:t>1-2 x</a:t>
              </a:r>
            </a:p>
          </p:txBody>
        </p:sp>
        <p:pic>
          <p:nvPicPr>
            <p:cNvPr id="29" name="Grafik 11" descr="Ein Bild, das Uhr, Anzeige enthält.&#10;&#10;Automatisch generierte Beschreibung">
              <a:extLst>
                <a:ext uri="{FF2B5EF4-FFF2-40B4-BE49-F238E27FC236}">
                  <a16:creationId xmlns:a16="http://schemas.microsoft.com/office/drawing/2014/main" xmlns="" id="{4AC0424A-39A4-421A-88C7-E08464FF31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4648" y="2976627"/>
              <a:ext cx="1131218" cy="386433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xmlns="" id="{FE2DADAF-609D-4D67-882F-6FD67F94FCBE}"/>
                </a:ext>
              </a:extLst>
            </p:cNvPr>
            <p:cNvCxnSpPr>
              <a:stCxn id="16" idx="3"/>
              <a:endCxn id="21" idx="1"/>
            </p:cNvCxnSpPr>
            <p:nvPr/>
          </p:nvCxnSpPr>
          <p:spPr bwMode="auto">
            <a:xfrm>
              <a:off x="5052844" y="2925793"/>
              <a:ext cx="407971" cy="0"/>
            </a:xfrm>
            <a:prstGeom prst="straightConnector1">
              <a:avLst/>
            </a:prstGeom>
            <a:solidFill>
              <a:srgbClr val="00B8FF"/>
            </a:solidFill>
            <a:ln w="1905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1" name="Gerade Verbindung mit Pfeil 30">
              <a:extLst>
                <a:ext uri="{FF2B5EF4-FFF2-40B4-BE49-F238E27FC236}">
                  <a16:creationId xmlns:a16="http://schemas.microsoft.com/office/drawing/2014/main" xmlns="" id="{FF0EB9ED-EC0F-4C30-B6C2-0560B1DD690D}"/>
                </a:ext>
              </a:extLst>
            </p:cNvPr>
            <p:cNvCxnSpPr>
              <a:cxnSpLocks/>
              <a:stCxn id="24" idx="3"/>
            </p:cNvCxnSpPr>
            <p:nvPr/>
          </p:nvCxnSpPr>
          <p:spPr bwMode="auto">
            <a:xfrm>
              <a:off x="2104975" y="2925793"/>
              <a:ext cx="409559" cy="0"/>
            </a:xfrm>
            <a:prstGeom prst="straightConnector1">
              <a:avLst/>
            </a:prstGeom>
            <a:solidFill>
              <a:srgbClr val="00B8FF"/>
            </a:solidFill>
            <a:ln w="1905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pic>
          <p:nvPicPr>
            <p:cNvPr id="32" name="Grafik 32" descr="Ein Bild, das Tisch enthält.&#10;&#10;Automatisch generierte Beschreibung">
              <a:extLst>
                <a:ext uri="{FF2B5EF4-FFF2-40B4-BE49-F238E27FC236}">
                  <a16:creationId xmlns:a16="http://schemas.microsoft.com/office/drawing/2014/main" xmlns="" id="{46517805-91EB-48E5-BE19-FC46E9536F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7" t="8186" r="48035" b="12833"/>
            <a:stretch>
              <a:fillRect/>
            </a:stretch>
          </p:blipFill>
          <p:spPr bwMode="auto">
            <a:xfrm>
              <a:off x="1131126" y="2508754"/>
              <a:ext cx="648258" cy="40546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xmlns="" id="{A5A79482-7463-46D9-8511-F3B11DB1B05D}"/>
              </a:ext>
            </a:extLst>
          </p:cNvPr>
          <p:cNvCxnSpPr>
            <a:cxnSpLocks/>
            <a:stCxn id="21" idx="3"/>
          </p:cNvCxnSpPr>
          <p:nvPr/>
        </p:nvCxnSpPr>
        <p:spPr bwMode="auto">
          <a:xfrm>
            <a:off x="9423270" y="4798276"/>
            <a:ext cx="966417" cy="0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4" name="Rechteck 1">
            <a:extLst>
              <a:ext uri="{FF2B5EF4-FFF2-40B4-BE49-F238E27FC236}">
                <a16:creationId xmlns:a16="http://schemas.microsoft.com/office/drawing/2014/main" xmlns="" id="{27866F41-1793-4FFD-9371-B977B46AD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89687" y="4223555"/>
            <a:ext cx="1301502" cy="1640427"/>
          </a:xfrm>
          <a:prstGeom prst="rect">
            <a:avLst/>
          </a:prstGeom>
          <a:solidFill>
            <a:schemeClr val="bg1"/>
          </a:solidFill>
          <a:ln w="12700" algn="ctr">
            <a:solidFill>
              <a:schemeClr val="tx2"/>
            </a:solidFill>
            <a:round/>
            <a:headEnd/>
            <a:tailEnd/>
          </a:ln>
        </p:spPr>
        <p:txBody>
          <a:bodyPr/>
          <a:lstStyle/>
          <a:p>
            <a:pPr algn="ctr"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de-DE" sz="1100" dirty="0">
                <a:solidFill>
                  <a:schemeClr val="tx2"/>
                </a:solidFill>
              </a:rPr>
              <a:t>Auto	0.8</a:t>
            </a:r>
          </a:p>
          <a:p>
            <a:pPr algn="ctr"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de-DE" sz="1100" dirty="0">
                <a:solidFill>
                  <a:schemeClr val="tx2"/>
                </a:solidFill>
              </a:rPr>
              <a:t>Zug	0.1</a:t>
            </a:r>
          </a:p>
          <a:p>
            <a:pPr algn="ctr"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de-DE" sz="1100" dirty="0">
                <a:solidFill>
                  <a:schemeClr val="tx2"/>
                </a:solidFill>
              </a:rPr>
              <a:t>LKW              0.04</a:t>
            </a:r>
          </a:p>
          <a:p>
            <a:pPr algn="ctr"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de-DE" sz="1100" dirty="0">
                <a:solidFill>
                  <a:schemeClr val="tx2"/>
                </a:solidFill>
              </a:rPr>
              <a:t>.</a:t>
            </a:r>
          </a:p>
          <a:p>
            <a:pPr algn="ctr"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de-DE" sz="1100" dirty="0">
                <a:solidFill>
                  <a:schemeClr val="tx2"/>
                </a:solidFill>
              </a:rPr>
              <a:t>.</a:t>
            </a:r>
          </a:p>
          <a:p>
            <a:pPr algn="ctr"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de-DE" sz="1100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4327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Anwendungsszenarien</a:t>
            </a:r>
            <a:br>
              <a:rPr lang="de-DE" dirty="0"/>
            </a:br>
            <a:r>
              <a:rPr lang="de-DE" dirty="0"/>
              <a:t>Städtische Lärmüberwachung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>
          <a:xfrm>
            <a:off x="477839" y="1773238"/>
            <a:ext cx="7417568" cy="4248150"/>
          </a:xfrm>
        </p:spPr>
        <p:txBody>
          <a:bodyPr/>
          <a:lstStyle/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ZIM-Projekt „Stadtlärm“ (2016-2018)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Fraunhofer IDMT, Institut für Mikroelektronik- und Mechatronik-Systeme gemeinnützige GmbH (IMMS), Software-Service John GmbH, Bischoff Elektronik GmbH</a:t>
            </a:r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Ziel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Verteiltes akustisches Sensornetzwerk in Jena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Messung von Lärmpegeln &amp; Identifikation von Lärmquellen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Mobile Sensoreinheiten (</a:t>
            </a:r>
            <a:r>
              <a:rPr lang="en-AU" altLang="de-DE" dirty="0">
                <a:ea typeface="Microsoft YaHei" charset="-122"/>
              </a:rPr>
              <a:t>Raspberry Pi 3 Platform, MEMS-</a:t>
            </a:r>
            <a:r>
              <a:rPr lang="en-AU" altLang="de-DE" dirty="0" err="1">
                <a:ea typeface="Microsoft YaHei" charset="-122"/>
              </a:rPr>
              <a:t>Mikrofon</a:t>
            </a:r>
            <a:r>
              <a:rPr lang="en-AU" altLang="de-DE" dirty="0">
                <a:ea typeface="Microsoft YaHei" charset="-122"/>
              </a:rPr>
              <a:t>, </a:t>
            </a:r>
            <a:r>
              <a:rPr lang="en-AU" altLang="de-DE" dirty="0" err="1">
                <a:ea typeface="Microsoft YaHei" charset="-122"/>
              </a:rPr>
              <a:t>Akku</a:t>
            </a:r>
            <a:r>
              <a:rPr lang="en-AU" altLang="de-DE" dirty="0">
                <a:ea typeface="Microsoft YaHei" charset="-122"/>
              </a:rPr>
              <a:t>)</a:t>
            </a:r>
          </a:p>
          <a:p>
            <a:pPr>
              <a:buClr>
                <a:srgbClr val="179C7D"/>
              </a:buClr>
              <a:buFont typeface="Wingdings" charset="2"/>
              <a:buChar char=""/>
              <a:defRPr/>
            </a:pPr>
            <a:r>
              <a:rPr lang="en-AU" altLang="de-DE" dirty="0" err="1">
                <a:ea typeface="Microsoft YaHei" charset="-122"/>
              </a:rPr>
              <a:t>Akustische</a:t>
            </a:r>
            <a:r>
              <a:rPr lang="en-AU" altLang="de-DE" dirty="0">
                <a:ea typeface="Microsoft YaHei" charset="-122"/>
              </a:rPr>
              <a:t> </a:t>
            </a:r>
            <a:r>
              <a:rPr lang="en-AU" altLang="de-DE" dirty="0" err="1">
                <a:ea typeface="Microsoft YaHei" charset="-122"/>
              </a:rPr>
              <a:t>Ereigniserkennung</a:t>
            </a:r>
            <a:r>
              <a:rPr lang="en-AU" altLang="de-DE" dirty="0">
                <a:ea typeface="Microsoft YaHei" charset="-122"/>
              </a:rPr>
              <a:t> + </a:t>
            </a:r>
            <a:r>
              <a:rPr lang="en-AU" altLang="de-DE" dirty="0" err="1">
                <a:ea typeface="Microsoft YaHei" charset="-122"/>
              </a:rPr>
              <a:t>Pegelmessung</a:t>
            </a:r>
            <a:endParaRPr lang="en-AU" altLang="de-DE" dirty="0">
              <a:ea typeface="Microsoft YaHei" charset="-122"/>
            </a:endParaRPr>
          </a:p>
          <a:p>
            <a:pPr lvl="1">
              <a:buClr>
                <a:srgbClr val="179C7D"/>
              </a:buClr>
              <a:buFont typeface="Wingdings" charset="2"/>
              <a:buChar char=""/>
              <a:defRPr/>
            </a:pPr>
            <a:r>
              <a:rPr lang="en-AU" altLang="de-DE" dirty="0">
                <a:ea typeface="Microsoft YaHei" charset="-122"/>
              </a:rPr>
              <a:t>9 Klassen (Auto, </a:t>
            </a:r>
            <a:r>
              <a:rPr lang="en-AU" altLang="de-DE" dirty="0" err="1">
                <a:ea typeface="Microsoft YaHei" charset="-122"/>
              </a:rPr>
              <a:t>Gespräch</a:t>
            </a:r>
            <a:r>
              <a:rPr lang="en-AU" altLang="de-DE" dirty="0">
                <a:ea typeface="Microsoft YaHei" charset="-122"/>
              </a:rPr>
              <a:t>, </a:t>
            </a:r>
            <a:r>
              <a:rPr lang="en-AU" altLang="de-DE" dirty="0" err="1">
                <a:ea typeface="Microsoft YaHei" charset="-122"/>
              </a:rPr>
              <a:t>Musik</a:t>
            </a:r>
            <a:r>
              <a:rPr lang="en-AU" altLang="de-DE" dirty="0">
                <a:ea typeface="Microsoft YaHei" charset="-122"/>
              </a:rPr>
              <a:t>, </a:t>
            </a:r>
            <a:r>
              <a:rPr lang="en-AU" altLang="de-DE" dirty="0" err="1">
                <a:ea typeface="Microsoft YaHei" charset="-122"/>
              </a:rPr>
              <a:t>Baustelle</a:t>
            </a:r>
            <a:r>
              <a:rPr lang="en-AU" altLang="de-DE" dirty="0">
                <a:ea typeface="Microsoft YaHei" charset="-122"/>
              </a:rPr>
              <a:t>, </a:t>
            </a:r>
            <a:r>
              <a:rPr lang="en-AU" altLang="de-DE" dirty="0" err="1">
                <a:ea typeface="Microsoft YaHei" charset="-122"/>
              </a:rPr>
              <a:t>Sirene</a:t>
            </a:r>
            <a:r>
              <a:rPr lang="en-AU" altLang="de-DE" dirty="0">
                <a:ea typeface="Microsoft YaHei" charset="-122"/>
              </a:rPr>
              <a:t>, Zug, </a:t>
            </a:r>
            <a:r>
              <a:rPr lang="en-AU" altLang="de-DE" dirty="0" err="1">
                <a:ea typeface="Microsoft YaHei" charset="-122"/>
              </a:rPr>
              <a:t>Straßenbahn</a:t>
            </a:r>
            <a:r>
              <a:rPr lang="en-AU" altLang="de-DE" dirty="0">
                <a:ea typeface="Microsoft YaHei" charset="-122"/>
              </a:rPr>
              <a:t>, LKW, Wind)</a:t>
            </a:r>
          </a:p>
          <a:p>
            <a:pPr lvl="1">
              <a:buClr>
                <a:srgbClr val="179C7D"/>
              </a:buClr>
              <a:buFont typeface="Wingdings" charset="2"/>
              <a:buChar char=""/>
              <a:defRPr/>
            </a:pPr>
            <a:endParaRPr lang="en-AU" altLang="de-DE" dirty="0">
              <a:ea typeface="Microsoft YaHei" charset="-122"/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12</a:t>
            </a:fld>
            <a:endParaRPr lang="de-DE" dirty="0"/>
          </a:p>
        </p:txBody>
      </p:sp>
      <p:pic>
        <p:nvPicPr>
          <p:cNvPr id="35" name="Grafik 2">
            <a:extLst>
              <a:ext uri="{FF2B5EF4-FFF2-40B4-BE49-F238E27FC236}">
                <a16:creationId xmlns:a16="http://schemas.microsoft.com/office/drawing/2014/main" xmlns="" id="{4DF333B3-401B-4B59-82BD-2FD1090BB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3678" y="334800"/>
            <a:ext cx="1443037" cy="106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" name="Grafik 6" descr="Ein Bild, das Text, Baum, draußen, Messanzeige enthält.&#10;&#10;Automatisch generierte Beschreibung">
            <a:extLst>
              <a:ext uri="{FF2B5EF4-FFF2-40B4-BE49-F238E27FC236}">
                <a16:creationId xmlns:a16="http://schemas.microsoft.com/office/drawing/2014/main" xmlns="" id="{5ABECB07-0E98-4F27-A2D2-37A232F614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6852" y="1740858"/>
            <a:ext cx="2709863" cy="193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xmlns="" id="{AE96706C-EB1D-4A35-A0C2-429FCD5465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6965" y="3789040"/>
            <a:ext cx="307975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392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Anwendungsszenarien</a:t>
            </a:r>
            <a:br>
              <a:rPr lang="de-DE" dirty="0"/>
            </a:br>
            <a:r>
              <a:rPr lang="de-DE" dirty="0"/>
              <a:t>Verkehrsmessung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>
          <a:xfrm>
            <a:off x="477839" y="1773238"/>
            <a:ext cx="7417568" cy="4248150"/>
          </a:xfrm>
        </p:spPr>
        <p:txBody>
          <a:bodyPr/>
          <a:lstStyle/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Erweiterung des Stadtlärm-Sensors (</a:t>
            </a:r>
            <a:r>
              <a:rPr lang="de-DE" altLang="de-DE" dirty="0" err="1"/>
              <a:t>stereo</a:t>
            </a:r>
            <a:r>
              <a:rPr lang="de-DE" altLang="de-DE" dirty="0"/>
              <a:t>)</a:t>
            </a:r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Auswertung von Klang &amp; Laufzeitunterschieden</a:t>
            </a:r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Multitask Learning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Detektion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Klassifikation (PKW, LKW, Bus, Motorrad)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Richtungs- &amp; Geschwindigkeitsschätzung</a:t>
            </a:r>
          </a:p>
          <a:p>
            <a:pPr>
              <a:buClr>
                <a:srgbClr val="179C7D"/>
              </a:buClr>
              <a:buFont typeface="Wingdings" charset="2"/>
              <a:buChar char=""/>
              <a:defRPr/>
            </a:pPr>
            <a:r>
              <a:rPr lang="de-DE" altLang="de-DE" dirty="0">
                <a:ea typeface="Microsoft YaHei" charset="-122"/>
              </a:rPr>
              <a:t>KI-Modelle</a:t>
            </a:r>
          </a:p>
          <a:p>
            <a:pPr lvl="1">
              <a:buClr>
                <a:srgbClr val="179C7D"/>
              </a:buClr>
              <a:buFont typeface="Wingdings" charset="2"/>
              <a:buChar char=""/>
              <a:defRPr/>
            </a:pPr>
            <a:r>
              <a:rPr lang="de-DE" altLang="de-DE" dirty="0">
                <a:ea typeface="Microsoft YaHei" charset="-122"/>
              </a:rPr>
              <a:t>CNN-Modelle</a:t>
            </a:r>
          </a:p>
          <a:p>
            <a:pPr lvl="1">
              <a:buClr>
                <a:srgbClr val="179C7D"/>
              </a:buClr>
              <a:buFont typeface="Wingdings" charset="2"/>
              <a:buChar char=""/>
              <a:defRPr/>
            </a:pPr>
            <a:r>
              <a:rPr lang="de-DE" altLang="de-DE" dirty="0">
                <a:ea typeface="Microsoft YaHei" charset="-122"/>
              </a:rPr>
              <a:t>Fokus auf energieeffiziente KI-Modelle (Miniaturisierung)</a:t>
            </a:r>
            <a:endParaRPr lang="en-AU" altLang="de-DE" dirty="0">
              <a:ea typeface="Microsoft YaHei" charset="-122"/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13</a:t>
            </a:fld>
            <a:endParaRPr lang="de-DE" dirty="0"/>
          </a:p>
        </p:txBody>
      </p:sp>
      <p:pic>
        <p:nvPicPr>
          <p:cNvPr id="6" name="Grafik 5" descr="Ein Bild, das Text, Computer enthält.&#10;&#10;Automatisch generierte Beschreibung">
            <a:extLst>
              <a:ext uri="{FF2B5EF4-FFF2-40B4-BE49-F238E27FC236}">
                <a16:creationId xmlns:a16="http://schemas.microsoft.com/office/drawing/2014/main" xmlns="" id="{7AC5376E-E559-469A-83DF-7BA42D1B76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7654" y="1700808"/>
            <a:ext cx="1583335" cy="2534878"/>
          </a:xfrm>
          <a:prstGeom prst="rect">
            <a:avLst/>
          </a:prstGeom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xmlns="" id="{9EA2050B-6F88-4B96-8B95-95B63294E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0" t="5450" r="11557" b="23688"/>
          <a:stretch>
            <a:fillRect/>
          </a:stretch>
        </p:blipFill>
        <p:spPr bwMode="auto">
          <a:xfrm>
            <a:off x="7895407" y="4858404"/>
            <a:ext cx="1116013" cy="868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xmlns="" id="{90731E2D-90D8-4E37-92F8-BDCCA1814D77}"/>
              </a:ext>
            </a:extLst>
          </p:cNvPr>
          <p:cNvSpPr txBox="1"/>
          <p:nvPr/>
        </p:nvSpPr>
        <p:spPr bwMode="auto">
          <a:xfrm>
            <a:off x="9119542" y="4988102"/>
            <a:ext cx="289160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sz="1400" dirty="0">
                <a:solidFill>
                  <a:schemeClr val="tx2"/>
                </a:solidFill>
              </a:rPr>
              <a:t>Korrelation zwischen Stereo-Kanälen für Bewegung links nach rechts</a:t>
            </a:r>
          </a:p>
        </p:txBody>
      </p:sp>
    </p:spTree>
    <p:extLst>
      <p:ext uri="{BB962C8B-B14F-4D97-AF65-F5344CB8AC3E}">
        <p14:creationId xmlns:p14="http://schemas.microsoft.com/office/powerpoint/2010/main" val="3101508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Anwendungsszenarien</a:t>
            </a:r>
            <a:br>
              <a:rPr lang="de-DE" dirty="0"/>
            </a:br>
            <a:r>
              <a:rPr lang="de-DE" dirty="0"/>
              <a:t>Überwachung von Fertigungsstrecken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>
          <a:xfrm>
            <a:off x="477839" y="1773238"/>
            <a:ext cx="7417568" cy="4248150"/>
          </a:xfrm>
        </p:spPr>
        <p:txBody>
          <a:bodyPr/>
          <a:lstStyle/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Herausforderungen</a:t>
            </a:r>
            <a:endParaRPr lang="de-DE" altLang="de-DE" dirty="0">
              <a:ea typeface="Microsoft YaHei" charset="-122"/>
            </a:endParaRP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>
                <a:ea typeface="Microsoft YaHei" charset="-122"/>
              </a:rPr>
              <a:t>Echtzeitfähige Klanganalyse im industriellen Umfeld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>
                <a:ea typeface="Microsoft YaHei" charset="-122"/>
              </a:rPr>
              <a:t>Energie-effiziente KI-Algorithmen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>
                <a:ea typeface="Microsoft YaHei" charset="-122"/>
              </a:rPr>
              <a:t>Klangvariation durch Maschinenzustände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>
                <a:ea typeface="Microsoft YaHei" charset="-122"/>
              </a:rPr>
              <a:t>Akustische Anomalien eher “subtil”</a:t>
            </a:r>
            <a:endParaRPr lang="de-DE" alt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14</a:t>
            </a:fld>
            <a:endParaRPr lang="de-DE" dirty="0"/>
          </a:p>
        </p:txBody>
      </p:sp>
      <p:pic>
        <p:nvPicPr>
          <p:cNvPr id="7" name="Bildplatzhalter 9">
            <a:extLst>
              <a:ext uri="{FF2B5EF4-FFF2-40B4-BE49-F238E27FC236}">
                <a16:creationId xmlns:a16="http://schemas.microsoft.com/office/drawing/2014/main" xmlns="" id="{D87BBA4A-B521-4A10-8035-12648B456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" r="125"/>
          <a:stretch>
            <a:fillRect/>
          </a:stretch>
        </p:blipFill>
        <p:spPr bwMode="auto">
          <a:xfrm>
            <a:off x="7247334" y="1761260"/>
            <a:ext cx="4463655" cy="333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7164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Vielen Dank für Ihre Aufmerksamkeit!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>
          <a:xfrm>
            <a:off x="477839" y="1773238"/>
            <a:ext cx="7417568" cy="4248150"/>
          </a:xfrm>
        </p:spPr>
        <p:txBody>
          <a:bodyPr/>
          <a:lstStyle/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endParaRPr lang="de-DE" altLang="de-DE" dirty="0"/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endParaRPr lang="de-DE" altLang="de-DE" dirty="0"/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endParaRPr lang="de-DE" altLang="de-DE" dirty="0"/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endParaRPr lang="de-DE" altLang="de-DE" dirty="0"/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endParaRPr lang="de-DE" altLang="de-DE" dirty="0"/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endParaRPr lang="de-DE" altLang="de-DE" dirty="0"/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endParaRPr lang="de-DE" altLang="de-DE" dirty="0"/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endParaRPr lang="de-DE" altLang="de-DE" dirty="0"/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endParaRPr lang="de-DE" altLang="de-DE" dirty="0"/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Jakob Abeßer (jakob.abesser@idmt.fraunhofer.de)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15</a:t>
            </a:fld>
            <a:endParaRPr lang="de-DE" dirty="0"/>
          </a:p>
        </p:txBody>
      </p:sp>
      <p:pic>
        <p:nvPicPr>
          <p:cNvPr id="7" name="Bildplatzhalter 3">
            <a:extLst>
              <a:ext uri="{FF2B5EF4-FFF2-40B4-BE49-F238E27FC236}">
                <a16:creationId xmlns:a16="http://schemas.microsoft.com/office/drawing/2014/main" xmlns="" id="{FBD4CE84-8071-4ED7-8D4C-ACACA31E50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10" b="17810"/>
          <a:stretch>
            <a:fillRect/>
          </a:stretch>
        </p:blipFill>
        <p:spPr>
          <a:xfrm>
            <a:off x="477838" y="1196752"/>
            <a:ext cx="11232836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261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agenda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  <a:p>
            <a:r>
              <a:rPr lang="de-DE" dirty="0"/>
              <a:t>KI-basierte Klangerkennung</a:t>
            </a:r>
          </a:p>
          <a:p>
            <a:r>
              <a:rPr lang="de-DE" dirty="0"/>
              <a:t>Anwendungsszenarien</a:t>
            </a:r>
          </a:p>
          <a:p>
            <a:pPr lvl="1"/>
            <a:r>
              <a:rPr lang="de-DE" dirty="0"/>
              <a:t>Städtische Lärmüberwachung</a:t>
            </a:r>
          </a:p>
          <a:p>
            <a:pPr lvl="1"/>
            <a:r>
              <a:rPr lang="de-DE" dirty="0"/>
              <a:t>Verkehrsmessung</a:t>
            </a:r>
          </a:p>
          <a:p>
            <a:pPr lvl="1"/>
            <a:r>
              <a:rPr lang="de-DE" dirty="0"/>
              <a:t>Überwachung von Fertigungsstrecken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de-DE"/>
              <a:t>offen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791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Hören ist wichtiger Teil der menschlichen Wahrnehmung</a:t>
            </a:r>
          </a:p>
          <a:p>
            <a:pPr lvl="1"/>
            <a:r>
              <a:rPr lang="de-DE" dirty="0"/>
              <a:t>Klänge tragen Information</a:t>
            </a:r>
          </a:p>
          <a:p>
            <a:pPr lvl="1"/>
            <a:r>
              <a:rPr lang="de-DE" dirty="0"/>
              <a:t>Multi-modalität </a:t>
            </a:r>
          </a:p>
          <a:p>
            <a:pPr lvl="0"/>
            <a:r>
              <a:rPr lang="de-DE" dirty="0"/>
              <a:t>Geräuschwahrnehmung</a:t>
            </a:r>
          </a:p>
          <a:p>
            <a:pPr lvl="1"/>
            <a:r>
              <a:rPr lang="de-DE" dirty="0"/>
              <a:t>Erkennung / Lokalisation von akustischen Ereignissen</a:t>
            </a:r>
          </a:p>
          <a:p>
            <a:pPr lvl="1"/>
            <a:r>
              <a:rPr lang="de-DE" dirty="0"/>
              <a:t>Zuordnung zu Klangquellen</a:t>
            </a:r>
          </a:p>
          <a:p>
            <a:pPr lvl="1"/>
            <a:r>
              <a:rPr lang="de-DE" dirty="0"/>
              <a:t>Verständnis komplexer akustischer Szenen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3</a:t>
            </a:fld>
            <a:endParaRPr lang="de-DE" dirty="0"/>
          </a:p>
        </p:txBody>
      </p:sp>
      <p:pic>
        <p:nvPicPr>
          <p:cNvPr id="11" name="piano-chrom.wav">
            <a:hlinkClick r:id="rId2" action="ppaction://hlinkfile"/>
            <a:extLst>
              <a:ext uri="{FF2B5EF4-FFF2-40B4-BE49-F238E27FC236}">
                <a16:creationId xmlns:a16="http://schemas.microsoft.com/office/drawing/2014/main" xmlns="" id="{C7176BCA-B1FE-492D-A19F-275EFE6EAF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230" y="5301208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feld 6">
            <a:extLst>
              <a:ext uri="{FF2B5EF4-FFF2-40B4-BE49-F238E27FC236}">
                <a16:creationId xmlns:a16="http://schemas.microsoft.com/office/drawing/2014/main" xmlns="" id="{137E0496-B6BD-4274-AA81-FEC05DF1CC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6612" y="6242447"/>
            <a:ext cx="7554218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de-DE" sz="1000" dirty="0">
                <a:solidFill>
                  <a:schemeClr val="bg1">
                    <a:lumMod val="65000"/>
                  </a:schemeClr>
                </a:solidFill>
              </a:rPr>
              <a:t>https://static01.nyt.com/images/2019/06/28/nyregion/01nytoday-lede/merlin_153964149_94152e0f-878d-4ab7-8264-52a2ba0b30d7-superJumbo.jpg</a:t>
            </a:r>
          </a:p>
        </p:txBody>
      </p:sp>
      <p:pic>
        <p:nvPicPr>
          <p:cNvPr id="4" name="Grafik 3" descr="Ein Bild, das draußen, Straße, Person, Stadt enthält.&#10;&#10;Automatisch generierte Beschreibung">
            <a:extLst>
              <a:ext uri="{FF2B5EF4-FFF2-40B4-BE49-F238E27FC236}">
                <a16:creationId xmlns:a16="http://schemas.microsoft.com/office/drawing/2014/main" xmlns="" id="{DB7F33A2-ADD3-461C-8521-1C7C69EE11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9342" y="3022029"/>
            <a:ext cx="4391645" cy="292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31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369332"/>
          </a:xfrm>
        </p:spPr>
        <p:txBody>
          <a:bodyPr/>
          <a:lstStyle/>
          <a:p>
            <a:r>
              <a:rPr lang="de-DE" dirty="0"/>
              <a:t>Umweltgeräusche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Klangquellen</a:t>
            </a:r>
          </a:p>
          <a:p>
            <a:pPr lvl="1"/>
            <a:r>
              <a:rPr lang="de-DE" dirty="0"/>
              <a:t>Natur, Wetter, Mensch, Maschine, etc.</a:t>
            </a:r>
          </a:p>
          <a:p>
            <a:r>
              <a:rPr lang="de-DE" dirty="0"/>
              <a:t>Klangcharakteristika</a:t>
            </a:r>
          </a:p>
          <a:p>
            <a:pPr lvl="1"/>
            <a:r>
              <a:rPr lang="de-DE" dirty="0"/>
              <a:t>Strukturiert / unstrukturiert</a:t>
            </a:r>
          </a:p>
          <a:p>
            <a:pPr lvl="1"/>
            <a:r>
              <a:rPr lang="de-DE" dirty="0"/>
              <a:t>Stationär / unvorhersehbar</a:t>
            </a:r>
          </a:p>
          <a:p>
            <a:pPr lvl="1"/>
            <a:r>
              <a:rPr lang="de-DE" dirty="0"/>
              <a:t>Zufällig / vorhersehbar &amp; wiederholend</a:t>
            </a:r>
          </a:p>
          <a:p>
            <a:r>
              <a:rPr lang="de-DE" dirty="0"/>
              <a:t>Klangdauer</a:t>
            </a:r>
          </a:p>
          <a:p>
            <a:pPr lvl="1"/>
            <a:r>
              <a:rPr lang="de-DE" dirty="0"/>
              <a:t>Sehr kurz (Pistolenschuss, Türklopfen, Schrei) </a:t>
            </a:r>
          </a:p>
          <a:p>
            <a:pPr lvl="1"/>
            <a:r>
              <a:rPr lang="de-DE" dirty="0"/>
              <a:t>Sehr lang (laufende Maschinen, Wind, Regen)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4</a:t>
            </a:fld>
            <a:endParaRPr lang="de-DE" dirty="0"/>
          </a:p>
        </p:txBody>
      </p:sp>
      <p:pic>
        <p:nvPicPr>
          <p:cNvPr id="5" name="Bild 1">
            <a:extLst>
              <a:ext uri="{FF2B5EF4-FFF2-40B4-BE49-F238E27FC236}">
                <a16:creationId xmlns:a16="http://schemas.microsoft.com/office/drawing/2014/main" xmlns="" id="{A8321C52-296D-4D69-87DF-610070D63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6123" y="5064125"/>
            <a:ext cx="1362075" cy="95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Bild 2">
            <a:extLst>
              <a:ext uri="{FF2B5EF4-FFF2-40B4-BE49-F238E27FC236}">
                <a16:creationId xmlns:a16="http://schemas.microsoft.com/office/drawing/2014/main" xmlns="" id="{349573A5-E426-4204-96B7-F6468EAECC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3923" y="5064125"/>
            <a:ext cx="1701800" cy="95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 4">
            <a:extLst>
              <a:ext uri="{FF2B5EF4-FFF2-40B4-BE49-F238E27FC236}">
                <a16:creationId xmlns:a16="http://schemas.microsoft.com/office/drawing/2014/main" xmlns="" id="{13264FE7-1818-480E-BD33-59763D8AC0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9861" y="5064125"/>
            <a:ext cx="1146175" cy="95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ano-chrom.wav">
            <a:hlinkClick r:id="rId5" action="ppaction://hlinkfile"/>
            <a:extLst>
              <a:ext uri="{FF2B5EF4-FFF2-40B4-BE49-F238E27FC236}">
                <a16:creationId xmlns:a16="http://schemas.microsoft.com/office/drawing/2014/main" xmlns="" id="{23AA84E9-21AF-4B0E-B7C3-8BA5ED2FFE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4484" y="5314156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feld 6">
            <a:extLst>
              <a:ext uri="{FF2B5EF4-FFF2-40B4-BE49-F238E27FC236}">
                <a16:creationId xmlns:a16="http://schemas.microsoft.com/office/drawing/2014/main" xmlns="" id="{B70D5118-D600-4FA4-A47F-19C5F04297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6612" y="6242447"/>
            <a:ext cx="7554218" cy="61555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de-DE" sz="1000" dirty="0">
                <a:solidFill>
                  <a:schemeClr val="bg1">
                    <a:lumMod val="65000"/>
                  </a:schemeClr>
                </a:solidFill>
              </a:rPr>
              <a:t>https://freesound.org/people/{InspectorJ/sounds/416529, prometheus888/sounds/458461, </a:t>
            </a:r>
            <a:r>
              <a:rPr lang="en-US" altLang="de-DE" sz="1000" dirty="0" err="1">
                <a:solidFill>
                  <a:schemeClr val="bg1">
                    <a:lumMod val="65000"/>
                  </a:schemeClr>
                </a:solidFill>
              </a:rPr>
              <a:t>MrAuralization</a:t>
            </a:r>
            <a:r>
              <a:rPr lang="en-US" altLang="de-DE" sz="1000" dirty="0">
                <a:solidFill>
                  <a:schemeClr val="bg1">
                    <a:lumMod val="65000"/>
                  </a:schemeClr>
                </a:solidFill>
              </a:rPr>
              <a:t>/sounds/317361}</a:t>
            </a:r>
          </a:p>
          <a:p>
            <a:pPr>
              <a:defRPr/>
            </a:pPr>
            <a:r>
              <a:rPr lang="pt-BR" altLang="de-DE" sz="1000" dirty="0">
                <a:solidFill>
                  <a:schemeClr val="bg1">
                    <a:lumMod val="65000"/>
                  </a:schemeClr>
                </a:solidFill>
              </a:rPr>
              <a:t>https://ccsearch-dev.creativecommons.org/photos/{39451123-ee45-4ec3-ad8d-b42d856bca06,         c69d3b07-76bd-43e2-a44e-8742edc8447a, ab3062ab-fe0f-420d-b93d-7451db166b4e}</a:t>
            </a:r>
            <a:endParaRPr lang="en-US" altLang="de-DE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KI-basierte Klangerkennung</a:t>
            </a:r>
            <a:br>
              <a:rPr lang="de-DE" dirty="0"/>
            </a:br>
            <a:r>
              <a:rPr lang="de-DE" dirty="0"/>
              <a:t>Anwendungsszenarien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Assistenzsysteme (Hörgerät, Handy)</a:t>
            </a:r>
          </a:p>
          <a:p>
            <a:pPr lvl="1"/>
            <a:r>
              <a:rPr lang="de-DE" dirty="0"/>
              <a:t>Kontexterkennung (indoor / </a:t>
            </a:r>
            <a:r>
              <a:rPr lang="de-DE" dirty="0" err="1"/>
              <a:t>outdoor</a:t>
            </a:r>
            <a:r>
              <a:rPr lang="de-DE" dirty="0"/>
              <a:t> / </a:t>
            </a:r>
            <a:r>
              <a:rPr lang="de-DE" dirty="0" err="1"/>
              <a:t>vehicle</a:t>
            </a:r>
            <a:r>
              <a:rPr lang="de-DE" dirty="0"/>
              <a:t>)</a:t>
            </a:r>
          </a:p>
          <a:p>
            <a:pPr lvl="0"/>
            <a:r>
              <a:rPr lang="de-DE" dirty="0"/>
              <a:t>Überwachungsinfrastruktur</a:t>
            </a:r>
          </a:p>
          <a:p>
            <a:pPr lvl="1"/>
            <a:r>
              <a:rPr lang="de-DE" dirty="0"/>
              <a:t>Erkennung von Glasbruch, Pistolenschuss, Schreie, Hilferufe</a:t>
            </a:r>
          </a:p>
          <a:p>
            <a:r>
              <a:rPr lang="de-DE" dirty="0"/>
              <a:t>Verkehrsüberwachung</a:t>
            </a:r>
          </a:p>
          <a:p>
            <a:pPr lvl="1"/>
            <a:r>
              <a:rPr lang="de-DE" dirty="0"/>
              <a:t>Erkennung &amp; Klassifikation vorbeifahrender Fahrzeuge</a:t>
            </a:r>
          </a:p>
          <a:p>
            <a:r>
              <a:rPr lang="de-DE" dirty="0"/>
              <a:t>Automatische Qualitätskontrolle</a:t>
            </a:r>
          </a:p>
          <a:p>
            <a:pPr lvl="1"/>
            <a:r>
              <a:rPr lang="de-DE" dirty="0"/>
              <a:t>End-</a:t>
            </a:r>
            <a:r>
              <a:rPr lang="de-DE" dirty="0" err="1"/>
              <a:t>of</a:t>
            </a:r>
            <a:r>
              <a:rPr lang="de-DE" dirty="0"/>
              <a:t>-line </a:t>
            </a:r>
            <a:r>
              <a:rPr lang="de-DE" dirty="0" err="1"/>
              <a:t>Testing</a:t>
            </a:r>
            <a:r>
              <a:rPr lang="de-DE" dirty="0"/>
              <a:t>, </a:t>
            </a:r>
            <a:r>
              <a:rPr lang="de-DE" dirty="0" err="1"/>
              <a:t>Predictive</a:t>
            </a:r>
            <a:r>
              <a:rPr lang="de-DE" dirty="0"/>
              <a:t> Maintenance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788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KI-basierte Klangerkennung</a:t>
            </a:r>
            <a:br>
              <a:rPr lang="de-DE" dirty="0"/>
            </a:br>
            <a:r>
              <a:rPr lang="de-DE" dirty="0"/>
              <a:t>Aufgabenstellung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Akustische Ereignisdetektion</a:t>
            </a:r>
          </a:p>
          <a:p>
            <a:pPr lvl="1"/>
            <a:r>
              <a:rPr lang="de-DE" dirty="0"/>
              <a:t>Segmentierung</a:t>
            </a:r>
          </a:p>
          <a:p>
            <a:pPr lvl="1"/>
            <a:r>
              <a:rPr lang="de-DE" dirty="0"/>
              <a:t>Klassifikation</a:t>
            </a:r>
          </a:p>
          <a:p>
            <a:pPr lvl="0"/>
            <a:r>
              <a:rPr lang="de-DE" dirty="0"/>
              <a:t>Unterschiedlicher „</a:t>
            </a:r>
            <a:r>
              <a:rPr lang="de-DE" dirty="0" err="1"/>
              <a:t>Polyphoniegrad</a:t>
            </a:r>
            <a:r>
              <a:rPr lang="de-DE" dirty="0"/>
              <a:t>“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6</a:t>
            </a:fld>
            <a:endParaRPr lang="de-DE" dirty="0"/>
          </a:p>
        </p:txBody>
      </p:sp>
      <p:pic>
        <p:nvPicPr>
          <p:cNvPr id="6" name="Grafik 2">
            <a:extLst>
              <a:ext uri="{FF2B5EF4-FFF2-40B4-BE49-F238E27FC236}">
                <a16:creationId xmlns:a16="http://schemas.microsoft.com/office/drawing/2014/main" xmlns="" id="{A36D2C41-CEDF-49AA-9D1F-04DA6C684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1390" y="1552178"/>
            <a:ext cx="3816424" cy="3384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xmlns="" id="{1E294407-56EB-4A88-8030-4E205DFCAE45}"/>
              </a:ext>
            </a:extLst>
          </p:cNvPr>
          <p:cNvCxnSpPr>
            <a:cxnSpLocks/>
          </p:cNvCxnSpPr>
          <p:nvPr/>
        </p:nvCxnSpPr>
        <p:spPr bwMode="auto">
          <a:xfrm>
            <a:off x="7967414" y="5150965"/>
            <a:ext cx="3456384" cy="0"/>
          </a:xfrm>
          <a:prstGeom prst="straightConnector1">
            <a:avLst/>
          </a:prstGeom>
          <a:solidFill>
            <a:srgbClr val="00B8FF"/>
          </a:solidFill>
          <a:ln w="1905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0B459026-27AC-48F5-8D0C-A452BF5C7F45}"/>
              </a:ext>
            </a:extLst>
          </p:cNvPr>
          <p:cNvSpPr txBox="1"/>
          <p:nvPr/>
        </p:nvSpPr>
        <p:spPr>
          <a:xfrm>
            <a:off x="9551590" y="5187360"/>
            <a:ext cx="990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dirty="0">
                <a:solidFill>
                  <a:schemeClr val="tx2"/>
                </a:solidFill>
              </a:rPr>
              <a:t>Zeit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xmlns="" id="{4D6C0C4D-098F-4FE7-BE5D-CC4F6C7086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2758" y="6248400"/>
            <a:ext cx="6048672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altLang="de-DE" sz="1100" dirty="0">
                <a:solidFill>
                  <a:schemeClr val="bg1">
                    <a:lumMod val="65000"/>
                  </a:schemeClr>
                </a:solidFill>
              </a:rPr>
              <a:t>Virtanen et al., Computational Analysis </a:t>
            </a:r>
            <a:r>
              <a:rPr lang="de-DE" altLang="de-DE" sz="1100" dirty="0" err="1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lang="de-DE" altLang="de-DE" sz="1100" dirty="0">
                <a:solidFill>
                  <a:schemeClr val="bg1">
                    <a:lumMod val="65000"/>
                  </a:schemeClr>
                </a:solidFill>
              </a:rPr>
              <a:t> Sound Scenes and Events, p. 157, Fig. 6.3</a:t>
            </a:r>
          </a:p>
        </p:txBody>
      </p:sp>
    </p:spTree>
    <p:extLst>
      <p:ext uri="{BB962C8B-B14F-4D97-AF65-F5344CB8AC3E}">
        <p14:creationId xmlns:p14="http://schemas.microsoft.com/office/powerpoint/2010/main" val="132609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KI-basierte Klangerkennung</a:t>
            </a:r>
            <a:br>
              <a:rPr lang="de-DE" dirty="0"/>
            </a:br>
            <a:r>
              <a:rPr lang="de-DE" dirty="0"/>
              <a:t>Herausforderungen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Vielzahl an 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Klangcharakteristika 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Klangdauern</a:t>
            </a:r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Start- und Endzeitpunkte von Geräuschen oft ungenau definiert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7</a:t>
            </a:fld>
            <a:endParaRPr lang="de-DE" dirty="0"/>
          </a:p>
        </p:txBody>
      </p:sp>
      <p:pic>
        <p:nvPicPr>
          <p:cNvPr id="10" name="Grafik 1">
            <a:extLst>
              <a:ext uri="{FF2B5EF4-FFF2-40B4-BE49-F238E27FC236}">
                <a16:creationId xmlns:a16="http://schemas.microsoft.com/office/drawing/2014/main" xmlns="" id="{CCD5084D-AE2E-4BF5-A0A0-FE84F58E3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277" y="3429000"/>
            <a:ext cx="7330607" cy="2612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xmlns="" id="{AEEF26F8-7066-4AB2-B62F-C0201E27AE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81630" y="6261590"/>
            <a:ext cx="6609134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altLang="de-DE" sz="1100" dirty="0">
                <a:solidFill>
                  <a:schemeClr val="bg1">
                    <a:lumMod val="65000"/>
                  </a:schemeClr>
                </a:solidFill>
              </a:rPr>
              <a:t>Virtanen et al., Computational Analysis </a:t>
            </a:r>
            <a:r>
              <a:rPr lang="de-DE" altLang="de-DE" sz="1100" dirty="0" err="1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lang="de-DE" altLang="de-DE" sz="1100" dirty="0">
                <a:solidFill>
                  <a:schemeClr val="bg1">
                    <a:lumMod val="65000"/>
                  </a:schemeClr>
                </a:solidFill>
              </a:rPr>
              <a:t> Sound Scenes and Events, p. 157, Fig. 6.3</a:t>
            </a:r>
          </a:p>
        </p:txBody>
      </p:sp>
    </p:spTree>
    <p:extLst>
      <p:ext uri="{BB962C8B-B14F-4D97-AF65-F5344CB8AC3E}">
        <p14:creationId xmlns:p14="http://schemas.microsoft.com/office/powerpoint/2010/main" val="3182569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KI-basierte Klangerkennung</a:t>
            </a:r>
            <a:br>
              <a:rPr lang="de-DE" dirty="0"/>
            </a:br>
            <a:r>
              <a:rPr lang="de-DE" dirty="0"/>
              <a:t>Herausforderungen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Klänge im Vordergrund &amp; Hintergrund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Abhängig von relativer Position der Quelle</a:t>
            </a:r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Klänge sind „transparent“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Phasen-abhängige Überlagerung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Mögliche Signalauslöschung</a:t>
            </a:r>
          </a:p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Nicht-lokale Energieverteilung in Spektrogrammen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8</a:t>
            </a:fld>
            <a:endParaRPr lang="de-DE" dirty="0"/>
          </a:p>
        </p:txBody>
      </p:sp>
      <p:pic>
        <p:nvPicPr>
          <p:cNvPr id="7" name="Grafik 1">
            <a:extLst>
              <a:ext uri="{FF2B5EF4-FFF2-40B4-BE49-F238E27FC236}">
                <a16:creationId xmlns:a16="http://schemas.microsoft.com/office/drawing/2014/main" xmlns="" id="{8085A7C9-E330-4D14-B9D9-3A6CC633C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9" t="50847"/>
          <a:stretch>
            <a:fillRect/>
          </a:stretch>
        </p:blipFill>
        <p:spPr bwMode="auto">
          <a:xfrm>
            <a:off x="7710967" y="1361201"/>
            <a:ext cx="4019660" cy="2355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A4F7A8E4-2FCB-4F30-ACF5-47BF645D79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2758" y="6261590"/>
            <a:ext cx="7545238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altLang="de-DE" sz="1100" dirty="0">
                <a:solidFill>
                  <a:schemeClr val="bg1">
                    <a:lumMod val="65000"/>
                  </a:schemeClr>
                </a:solidFill>
              </a:rPr>
              <a:t>https://towardsdatascience.com/whats-wrong-with-spectrograms-and-cnns-for-audio-processing-311377d7ccd</a:t>
            </a:r>
          </a:p>
        </p:txBody>
      </p:sp>
      <p:pic>
        <p:nvPicPr>
          <p:cNvPr id="9" name="Grafik 8" descr="Ein Bild, das draußen, Straße, Person, Stadt enthält.&#10;&#10;Automatisch generierte Beschreibung">
            <a:extLst>
              <a:ext uri="{FF2B5EF4-FFF2-40B4-BE49-F238E27FC236}">
                <a16:creationId xmlns:a16="http://schemas.microsoft.com/office/drawing/2014/main" xmlns="" id="{366656BB-F009-46E0-9F74-96B0400E87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462" y="3853977"/>
            <a:ext cx="3239517" cy="215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746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77839" y="334800"/>
            <a:ext cx="11233150" cy="738664"/>
          </a:xfrm>
        </p:spPr>
        <p:txBody>
          <a:bodyPr/>
          <a:lstStyle/>
          <a:p>
            <a:r>
              <a:rPr lang="de-DE" dirty="0"/>
              <a:t>KI-basierte Klangerkennung</a:t>
            </a:r>
            <a:br>
              <a:rPr lang="de-DE" dirty="0"/>
            </a:br>
            <a:r>
              <a:rPr lang="de-DE" dirty="0"/>
              <a:t>Pipeline</a:t>
            </a:r>
          </a:p>
        </p:txBody>
      </p:sp>
      <p:sp>
        <p:nvSpPr>
          <p:cNvPr id="20" name="Inhaltsplatzhalt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Überwachtes Lernen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Merkmalsextraktion aus Audioaufnahmen (i.d.R. </a:t>
            </a:r>
            <a:r>
              <a:rPr lang="de-DE" altLang="de-DE" dirty="0" err="1"/>
              <a:t>Spektrogram</a:t>
            </a:r>
            <a:r>
              <a:rPr lang="de-DE" altLang="de-DE" dirty="0"/>
              <a:t>)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Annotation / Labels</a:t>
            </a:r>
          </a:p>
          <a:p>
            <a:pPr lvl="1">
              <a:buClr>
                <a:srgbClr val="179C7D"/>
              </a:buClr>
              <a:buFont typeface="Wingdings" panose="05000000000000000000" pitchFamily="2" charset="2"/>
              <a:buChar char=""/>
            </a:pPr>
            <a:r>
              <a:rPr lang="de-DE" altLang="de-DE" dirty="0"/>
              <a:t>KI-Modellbildung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0"/>
              </a:spcAft>
              <a:buFontTx/>
              <a:buNone/>
            </a:pPr>
            <a:fld id="{A06316EC-39FF-4C97-AA6E-29B761CE3E45}" type="slidenum">
              <a:rPr lang="de-DE" smtClean="0"/>
              <a:pPr>
                <a:spcBef>
                  <a:spcPct val="50000"/>
                </a:spcBef>
                <a:spcAft>
                  <a:spcPct val="0"/>
                </a:spcAft>
                <a:buFontTx/>
                <a:buNone/>
              </a:pPr>
              <a:t>9</a:t>
            </a:fld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xmlns="" id="{D5B61AC1-BB7B-4D43-96EC-54781D9AEB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6248401"/>
            <a:ext cx="6249094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altLang="de-DE" sz="1100" dirty="0">
                <a:solidFill>
                  <a:schemeClr val="bg1">
                    <a:lumMod val="65000"/>
                  </a:schemeClr>
                </a:solidFill>
              </a:rPr>
              <a:t>Virtanen et al., Computational Analysis </a:t>
            </a:r>
            <a:r>
              <a:rPr lang="de-DE" altLang="de-DE" sz="1100" dirty="0" err="1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lang="de-DE" altLang="de-DE" sz="1100" dirty="0">
                <a:solidFill>
                  <a:schemeClr val="bg1">
                    <a:lumMod val="65000"/>
                  </a:schemeClr>
                </a:solidFill>
              </a:rPr>
              <a:t> Sound Scenes and Events, p. 31, Fig. 2.11</a:t>
            </a:r>
          </a:p>
        </p:txBody>
      </p:sp>
      <p:pic>
        <p:nvPicPr>
          <p:cNvPr id="8" name="Grafik 1">
            <a:extLst>
              <a:ext uri="{FF2B5EF4-FFF2-40B4-BE49-F238E27FC236}">
                <a16:creationId xmlns:a16="http://schemas.microsoft.com/office/drawing/2014/main" xmlns="" id="{0062DF9A-ECF7-4492-9834-13B0D7770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3284984"/>
            <a:ext cx="7847001" cy="274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5825828"/>
      </p:ext>
    </p:extLst>
  </p:cSld>
  <p:clrMapOvr>
    <a:masterClrMapping/>
  </p:clrMapOvr>
</p:sld>
</file>

<file path=ppt/theme/theme1.xml><?xml version="1.0" encoding="utf-8"?>
<a:theme xmlns:a="http://schemas.openxmlformats.org/drawingml/2006/main" name="Fraunhofer Master">
  <a:themeElements>
    <a:clrScheme name="Fraunhofer Master">
      <a:dk1>
        <a:srgbClr val="000000"/>
      </a:dk1>
      <a:lt1>
        <a:srgbClr val="FFFFFF"/>
      </a:lt1>
      <a:dk2>
        <a:srgbClr val="179C7D"/>
      </a:dk2>
      <a:lt2>
        <a:srgbClr val="A8AFAF"/>
      </a:lt2>
      <a:accent1>
        <a:srgbClr val="F29400"/>
      </a:accent1>
      <a:accent2>
        <a:srgbClr val="1F82C0"/>
      </a:accent2>
      <a:accent3>
        <a:srgbClr val="E2001A"/>
      </a:accent3>
      <a:accent4>
        <a:srgbClr val="B1C800"/>
      </a:accent4>
      <a:accent5>
        <a:srgbClr val="FEEFD6"/>
      </a:accent5>
      <a:accent6>
        <a:srgbClr val="E1E3E3"/>
      </a:accent6>
      <a:hlink>
        <a:srgbClr val="25BAE2"/>
      </a:hlink>
      <a:folHlink>
        <a:srgbClr val="B1C800"/>
      </a:folHlink>
    </a:clrScheme>
    <a:fontScheme name="Bullets">
      <a:majorFont>
        <a:latin typeface="Frutiger LT Com 45 Light"/>
        <a:ea typeface=""/>
        <a:cs typeface=""/>
      </a:majorFont>
      <a:minorFont>
        <a:latin typeface="Frutiger LT Com 55 Roman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>
          <a:solidFill>
            <a:schemeClr val="tx2"/>
          </a:solidFill>
          <a:round/>
          <a:headEnd type="arrow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noFill/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>
        <a:defPPr>
          <a:defRPr/>
        </a:defPPr>
      </a:lstStyle>
    </a:spDef>
    <a:lnDef>
      <a:spPr bwMode="auto">
        <a:noFill/>
        <a:ln w="9525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3">
        <a:dk1>
          <a:srgbClr val="000000"/>
        </a:dk1>
        <a:lt1>
          <a:srgbClr val="FFFFFF"/>
        </a:lt1>
        <a:dk2>
          <a:srgbClr val="000000"/>
        </a:dk2>
        <a:lt2>
          <a:srgbClr val="A8AFAF"/>
        </a:lt2>
        <a:accent1>
          <a:srgbClr val="00947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4">
        <a:dk1>
          <a:srgbClr val="000000"/>
        </a:dk1>
        <a:lt1>
          <a:srgbClr val="FFFFFF"/>
        </a:lt1>
        <a:dk2>
          <a:srgbClr val="000000"/>
        </a:dk2>
        <a:lt2>
          <a:srgbClr val="A8AFAF"/>
        </a:lt2>
        <a:accent1>
          <a:srgbClr val="009475"/>
        </a:accent1>
        <a:accent2>
          <a:srgbClr val="009475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008669"/>
        </a:accent6>
        <a:hlink>
          <a:srgbClr val="009475"/>
        </a:hlink>
        <a:folHlink>
          <a:srgbClr val="00947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5">
        <a:dk1>
          <a:srgbClr val="000000"/>
        </a:dk1>
        <a:lt1>
          <a:srgbClr val="FFFFFF"/>
        </a:lt1>
        <a:dk2>
          <a:srgbClr val="009475"/>
        </a:dk2>
        <a:lt2>
          <a:srgbClr val="A8AFAF"/>
        </a:lt2>
        <a:accent1>
          <a:srgbClr val="25BAE2"/>
        </a:accent1>
        <a:accent2>
          <a:srgbClr val="006E92"/>
        </a:accent2>
        <a:accent3>
          <a:srgbClr val="FFFFFF"/>
        </a:accent3>
        <a:accent4>
          <a:srgbClr val="000000"/>
        </a:accent4>
        <a:accent5>
          <a:srgbClr val="ACD9EE"/>
        </a:accent5>
        <a:accent6>
          <a:srgbClr val="006384"/>
        </a:accent6>
        <a:hlink>
          <a:srgbClr val="4C636F"/>
        </a:hlink>
        <a:folHlink>
          <a:srgbClr val="9E1C2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6">
        <a:dk1>
          <a:srgbClr val="000000"/>
        </a:dk1>
        <a:lt1>
          <a:srgbClr val="FFFFFF"/>
        </a:lt1>
        <a:dk2>
          <a:srgbClr val="009475"/>
        </a:dk2>
        <a:lt2>
          <a:srgbClr val="25BAE2"/>
        </a:lt2>
        <a:accent1>
          <a:srgbClr val="009475"/>
        </a:accent1>
        <a:accent2>
          <a:srgbClr val="006E92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006384"/>
        </a:accent6>
        <a:hlink>
          <a:srgbClr val="4C636F"/>
        </a:hlink>
        <a:folHlink>
          <a:srgbClr val="9E1C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äsentation6" id="{52384D05-A2EB-47DD-AB41-E37AAED300B5}" vid="{8BA9D2F2-3813-4359-9576-B28EAF4282A3}"/>
    </a:ext>
  </a:extLst>
</a:theme>
</file>

<file path=ppt/theme/theme2.xml><?xml version="1.0" encoding="utf-8"?>
<a:theme xmlns:a="http://schemas.openxmlformats.org/drawingml/2006/main" name="Larissa">
  <a:themeElements>
    <a:clrScheme name="Fraunhofer Farbpalette">
      <a:dk1>
        <a:srgbClr val="000000"/>
      </a:dk1>
      <a:lt1>
        <a:srgbClr val="FFFFFF"/>
      </a:lt1>
      <a:dk2>
        <a:srgbClr val="179C7D"/>
      </a:dk2>
      <a:lt2>
        <a:srgbClr val="A8AFAF"/>
      </a:lt2>
      <a:accent1>
        <a:srgbClr val="EB6A0A"/>
      </a:accent1>
      <a:accent2>
        <a:srgbClr val="006E92"/>
      </a:accent2>
      <a:accent3>
        <a:srgbClr val="25BAE2"/>
      </a:accent3>
      <a:accent4>
        <a:srgbClr val="B1C800"/>
      </a:accent4>
      <a:accent5>
        <a:srgbClr val="FEEFD6"/>
      </a:accent5>
      <a:accent6>
        <a:srgbClr val="E1E3E3"/>
      </a:accent6>
      <a:hlink>
        <a:srgbClr val="25BAE2"/>
      </a:hlink>
      <a:folHlink>
        <a:srgbClr val="B1C8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Powerpoint_Master_IDMT_DE_16_9</Template>
  <TotalTime>0</TotalTime>
  <Words>567</Words>
  <Application>Microsoft Macintosh PowerPoint</Application>
  <PresentationFormat>Benutzerdefiniert</PresentationFormat>
  <Paragraphs>151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2" baseType="lpstr">
      <vt:lpstr>Frutiger LT Com 45 Light</vt:lpstr>
      <vt:lpstr>Frutiger LT Com 55 Roman</vt:lpstr>
      <vt:lpstr>Frutiger LT Com 55 Roman (Textk</vt:lpstr>
      <vt:lpstr>Microsoft YaHei</vt:lpstr>
      <vt:lpstr>Times New Roman</vt:lpstr>
      <vt:lpstr>Wingdings</vt:lpstr>
      <vt:lpstr>Fraunhofer Master</vt:lpstr>
      <vt:lpstr>Machine Listening – KI-basiertes Hören</vt:lpstr>
      <vt:lpstr>agenda</vt:lpstr>
      <vt:lpstr>Motivation</vt:lpstr>
      <vt:lpstr>Umweltgeräusche</vt:lpstr>
      <vt:lpstr>KI-basierte Klangerkennung Anwendungsszenarien</vt:lpstr>
      <vt:lpstr>KI-basierte Klangerkennung Aufgabenstellung</vt:lpstr>
      <vt:lpstr>KI-basierte Klangerkennung Herausforderungen</vt:lpstr>
      <vt:lpstr>KI-basierte Klangerkennung Herausforderungen</vt:lpstr>
      <vt:lpstr>KI-basierte Klangerkennung Pipeline</vt:lpstr>
      <vt:lpstr>KI-basierte Klangerkennung Pipeline</vt:lpstr>
      <vt:lpstr>KI-basierte Klangerkennung Pipeline</vt:lpstr>
      <vt:lpstr>Anwendungsszenarien Städtische Lärmüberwachung</vt:lpstr>
      <vt:lpstr>Anwendungsszenarien Verkehrsmessung</vt:lpstr>
      <vt:lpstr>Anwendungsszenarien Überwachung von Fertigungsstrecken</vt:lpstr>
      <vt:lpstr>Vielen Dank für Ihre Aufmerksamkeit!</vt:lpstr>
    </vt:vector>
  </TitlesOfParts>
  <Company>Fraunhofer IDMT</Company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Listening – KI-basiertes Hören</dc:title>
  <dc:creator>Abeßer, Jakob</dc:creator>
  <cp:lastModifiedBy>Jakob Abeßer</cp:lastModifiedBy>
  <cp:revision>28</cp:revision>
  <cp:lastPrinted>2011-04-27T07:57:31Z</cp:lastPrinted>
  <dcterms:created xsi:type="dcterms:W3CDTF">2020-11-30T08:53:23Z</dcterms:created>
  <dcterms:modified xsi:type="dcterms:W3CDTF">2020-12-13T20:07:35Z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FHGvorlage">
    <vt:bool>true</vt:bool>
  </property>
  <property fmtid="{D5CDD505-2E9C-101B-9397-08002B2CF9AE}" pid="3" name="FHGsprache">
    <vt:lpwstr>de</vt:lpwstr>
  </property>
  <property fmtid="{D5CDD505-2E9C-101B-9397-08002B2CF9AE}" pid="4" name="hasChanged">
    <vt:bool>false</vt:bool>
  </property>
  <property fmtid="{D5CDD505-2E9C-101B-9397-08002B2CF9AE}" pid="5" name="klassifizierung">
    <vt:lpwstr>offen</vt:lpwstr>
  </property>
  <property fmtid="{D5CDD505-2E9C-101B-9397-08002B2CF9AE}" pid="6" name="pageCount">
    <vt:lpwstr>16</vt:lpwstr>
  </property>
</Properties>
</file>